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71" r:id="rId3"/>
    <p:sldId id="317" r:id="rId4"/>
    <p:sldId id="314" r:id="rId5"/>
    <p:sldId id="319" r:id="rId6"/>
    <p:sldId id="337" r:id="rId7"/>
    <p:sldId id="318" r:id="rId8"/>
    <p:sldId id="274" r:id="rId9"/>
    <p:sldId id="320" r:id="rId10"/>
    <p:sldId id="322" r:id="rId11"/>
    <p:sldId id="303" r:id="rId12"/>
    <p:sldId id="323" r:id="rId13"/>
    <p:sldId id="324" r:id="rId14"/>
    <p:sldId id="325" r:id="rId15"/>
    <p:sldId id="326" r:id="rId16"/>
    <p:sldId id="258" r:id="rId17"/>
    <p:sldId id="328" r:id="rId18"/>
    <p:sldId id="329" r:id="rId19"/>
    <p:sldId id="330" r:id="rId20"/>
    <p:sldId id="331" r:id="rId21"/>
    <p:sldId id="332" r:id="rId22"/>
    <p:sldId id="333" r:id="rId23"/>
    <p:sldId id="334" r:id="rId24"/>
    <p:sldId id="335" r:id="rId25"/>
    <p:sldId id="336" r:id="rId26"/>
    <p:sldId id="313" r:id="rId27"/>
    <p:sldId id="27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9"/>
    <a:srgbClr val="FF3C37"/>
    <a:srgbClr val="159FDD"/>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353" autoAdjust="0"/>
  </p:normalViewPr>
  <p:slideViewPr>
    <p:cSldViewPr snapToGrid="0">
      <p:cViewPr varScale="1">
        <p:scale>
          <a:sx n="70" d="100"/>
          <a:sy n="70" d="100"/>
        </p:scale>
        <p:origin x="384" y="64"/>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2017/10/20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2017/10/20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4</a:t>
            </a:fld>
            <a:endParaRPr lang="zh-CN" altLang="en-US"/>
          </a:p>
        </p:txBody>
      </p:sp>
    </p:spTree>
    <p:extLst>
      <p:ext uri="{BB962C8B-B14F-4D97-AF65-F5344CB8AC3E}">
        <p14:creationId xmlns:p14="http://schemas.microsoft.com/office/powerpoint/2010/main" val="85356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5</a:t>
            </a:fld>
            <a:endParaRPr lang="zh-CN" altLang="en-US"/>
          </a:p>
        </p:txBody>
      </p:sp>
    </p:spTree>
    <p:extLst>
      <p:ext uri="{BB962C8B-B14F-4D97-AF65-F5344CB8AC3E}">
        <p14:creationId xmlns:p14="http://schemas.microsoft.com/office/powerpoint/2010/main" val="124369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6</a:t>
            </a:fld>
            <a:endParaRPr lang="zh-CN" altLang="en-US"/>
          </a:p>
        </p:txBody>
      </p:sp>
    </p:spTree>
    <p:extLst>
      <p:ext uri="{BB962C8B-B14F-4D97-AF65-F5344CB8AC3E}">
        <p14:creationId xmlns:p14="http://schemas.microsoft.com/office/powerpoint/2010/main" val="67165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gad.qq.com/article/detail/13551"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gad.qq.com/article/detail/13551"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gad.qq.com/article/detail/13551"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gad.qq.com/article/detail/13551"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79643" y="2931942"/>
            <a:ext cx="4790331" cy="707886"/>
          </a:xfrm>
          <a:prstGeom prst="rect">
            <a:avLst/>
          </a:prstGeom>
          <a:noFill/>
        </p:spPr>
        <p:txBody>
          <a:bodyPr wrap="square" rtlCol="0">
            <a:spAutoFit/>
          </a:bodyPr>
          <a:lstStyle/>
          <a:p>
            <a:pPr algn="dist"/>
            <a:r>
              <a:rPr lang="zh-CN" altLang="en-US" sz="4000" dirty="0">
                <a:solidFill>
                  <a:schemeClr val="bg1"/>
                </a:solidFill>
                <a:latin typeface="华康俪金黑W8(P)" panose="020B0800000000000000" pitchFamily="34" charset="-122"/>
                <a:ea typeface="华康俪金黑W8(P)" panose="020B0800000000000000" pitchFamily="34" charset="-122"/>
              </a:rPr>
              <a:t>五组</a:t>
            </a:r>
            <a:r>
              <a:rPr lang="zh-CN" altLang="en-US" sz="4000" dirty="0" smtClean="0">
                <a:solidFill>
                  <a:schemeClr val="bg1"/>
                </a:solidFill>
                <a:latin typeface="华康俪金黑W8(P)" panose="020B0800000000000000" pitchFamily="34" charset="-122"/>
                <a:ea typeface="华康俪金黑W8(P)" panose="020B0800000000000000" pitchFamily="34" charset="-122"/>
              </a:rPr>
              <a:t>第</a:t>
            </a:r>
            <a:r>
              <a:rPr lang="zh-CN" altLang="en-US" sz="4000" dirty="0">
                <a:solidFill>
                  <a:schemeClr val="bg1"/>
                </a:solidFill>
                <a:latin typeface="华康俪金黑W8(P)" panose="020B0800000000000000" pitchFamily="34" charset="-122"/>
                <a:ea typeface="华康俪金黑W8(P)" panose="020B0800000000000000" pitchFamily="34" charset="-122"/>
              </a:rPr>
              <a:t>五</a:t>
            </a:r>
            <a:r>
              <a:rPr lang="zh-CN" altLang="en-US" sz="4000" dirty="0" smtClean="0">
                <a:solidFill>
                  <a:schemeClr val="bg1"/>
                </a:solidFill>
                <a:latin typeface="华康俪金黑W8(P)" panose="020B0800000000000000" pitchFamily="34" charset="-122"/>
                <a:ea typeface="华康俪金黑W8(P)" panose="020B0800000000000000" pitchFamily="34" charset="-122"/>
              </a:rPr>
              <a:t>周</a:t>
            </a:r>
            <a:r>
              <a:rPr lang="zh-CN" altLang="en-US" sz="4000" dirty="0">
                <a:solidFill>
                  <a:schemeClr val="bg1"/>
                </a:solidFill>
                <a:latin typeface="华康俪金黑W8(P)" panose="020B0800000000000000" pitchFamily="34" charset="-122"/>
                <a:ea typeface="华康俪金黑W8(P)" panose="020B0800000000000000" pitchFamily="34" charset="-122"/>
              </a:rPr>
              <a:t>小组汇报</a:t>
            </a:r>
          </a:p>
        </p:txBody>
      </p:sp>
      <p:sp>
        <p:nvSpPr>
          <p:cNvPr id="26" name="TextBox 34"/>
          <p:cNvSpPr txBox="1"/>
          <p:nvPr/>
        </p:nvSpPr>
        <p:spPr>
          <a:xfrm>
            <a:off x="10261982" y="2159539"/>
            <a:ext cx="1396618" cy="461665"/>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第五组</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45641" y="2820911"/>
            <a:ext cx="1396618" cy="1938992"/>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支良</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孙羽茜</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姜</a:t>
            </a:r>
            <a:r>
              <a:rPr lang="zh-CN" altLang="en-US" sz="2400" b="1" dirty="0" smtClean="0">
                <a:solidFill>
                  <a:schemeClr val="bg1"/>
                </a:solidFill>
                <a:latin typeface="华文细黑" panose="02010600040101010101" pitchFamily="2" charset="-122"/>
                <a:ea typeface="华文细黑" panose="02010600040101010101" pitchFamily="2" charset="-122"/>
              </a:rPr>
              <a:t>春晓</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谭淞耀</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李</a:t>
            </a:r>
            <a:r>
              <a:rPr lang="zh-CN" altLang="en-US" sz="2400" b="1" dirty="0" smtClean="0">
                <a:solidFill>
                  <a:schemeClr val="bg1"/>
                </a:solidFill>
                <a:latin typeface="华文细黑" panose="02010600040101010101" pitchFamily="2" charset="-122"/>
                <a:ea typeface="华文细黑" panose="02010600040101010101" pitchFamily="2" charset="-122"/>
              </a:rPr>
              <a:t>瑞琪</a:t>
            </a:r>
            <a:endParaRPr lang="zh-CN" altLang="en-US" sz="1800" dirty="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79040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a:off x="9400431" y="3639828"/>
            <a:ext cx="813169" cy="555009"/>
            <a:chOff x="-1129498" y="1162050"/>
            <a:chExt cx="1400826" cy="956101"/>
          </a:xfrm>
        </p:grpSpPr>
        <p:sp>
          <p:nvSpPr>
            <p:cNvPr id="22" name="椭圆 21"/>
            <p:cNvSpPr/>
            <p:nvPr/>
          </p:nvSpPr>
          <p:spPr>
            <a:xfrm>
              <a:off x="-590550" y="1162050"/>
              <a:ext cx="533400" cy="53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93604" y="1734909"/>
              <a:ext cx="1164932" cy="383242"/>
            </a:xfrm>
            <a:custGeom>
              <a:avLst/>
              <a:gdLst>
                <a:gd name="connsiteX0" fmla="*/ 582466 w 1164932"/>
                <a:gd name="connsiteY0" fmla="*/ 0 h 383242"/>
                <a:gd name="connsiteX1" fmla="*/ 1128199 w 1164932"/>
                <a:gd name="connsiteY1" fmla="*/ 310762 h 383242"/>
                <a:gd name="connsiteX2" fmla="*/ 1164932 w 1164932"/>
                <a:gd name="connsiteY2" fmla="*/ 383242 h 383242"/>
                <a:gd name="connsiteX3" fmla="*/ 0 w 1164932"/>
                <a:gd name="connsiteY3" fmla="*/ 383242 h 383242"/>
                <a:gd name="connsiteX4" fmla="*/ 36733 w 1164932"/>
                <a:gd name="connsiteY4" fmla="*/ 310762 h 383242"/>
                <a:gd name="connsiteX5" fmla="*/ 582466 w 1164932"/>
                <a:gd name="connsiteY5" fmla="*/ 0 h 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4932" h="383242">
                  <a:moveTo>
                    <a:pt x="582466" y="0"/>
                  </a:moveTo>
                  <a:cubicBezTo>
                    <a:pt x="809639" y="0"/>
                    <a:pt x="1009928" y="123270"/>
                    <a:pt x="1128199" y="310762"/>
                  </a:cubicBezTo>
                  <a:lnTo>
                    <a:pt x="1164932" y="383242"/>
                  </a:lnTo>
                  <a:lnTo>
                    <a:pt x="0" y="383242"/>
                  </a:lnTo>
                  <a:lnTo>
                    <a:pt x="36733" y="310762"/>
                  </a:lnTo>
                  <a:cubicBezTo>
                    <a:pt x="155004" y="123270"/>
                    <a:pt x="355294" y="0"/>
                    <a:pt x="582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129498" y="1191984"/>
              <a:ext cx="428625" cy="714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11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523220"/>
          </a:xfrm>
          <a:prstGeom prst="rect">
            <a:avLst/>
          </a:prstGeom>
          <a:noFill/>
        </p:spPr>
        <p:txBody>
          <a:bodyPr wrap="square" rtlCol="0">
            <a:spAutoFit/>
          </a:bodyPr>
          <a:lstStyle/>
          <a:p>
            <a:r>
              <a:rPr lang="en-US" altLang="zh-CN" sz="2800" dirty="0" smtClean="0">
                <a:solidFill>
                  <a:schemeClr val="bg1"/>
                </a:solidFill>
              </a:rPr>
              <a:t>《</a:t>
            </a:r>
            <a:r>
              <a:rPr lang="zh-CN" altLang="en-US" sz="2800" dirty="0" smtClean="0">
                <a:solidFill>
                  <a:schemeClr val="bg1"/>
                </a:solidFill>
              </a:rPr>
              <a:t>关于推动文化娱乐行业转型升级</a:t>
            </a:r>
            <a:r>
              <a:rPr lang="zh-CN" altLang="en-US" sz="2800" dirty="0">
                <a:solidFill>
                  <a:schemeClr val="bg1"/>
                </a:solidFill>
              </a:rPr>
              <a:t>的意见</a:t>
            </a:r>
            <a:r>
              <a:rPr lang="en-US" altLang="zh-CN" sz="2800" dirty="0" smtClean="0">
                <a:solidFill>
                  <a:schemeClr val="bg1"/>
                </a:solidFill>
              </a:rPr>
              <a:t>》</a:t>
            </a:r>
            <a:endParaRPr lang="zh-CN" altLang="en-US" sz="2800" dirty="0">
              <a:solidFill>
                <a:schemeClr val="bg1"/>
              </a:solidFill>
            </a:endParaRPr>
          </a:p>
        </p:txBody>
      </p:sp>
      <p:sp>
        <p:nvSpPr>
          <p:cNvPr id="11" name="文本框 10"/>
          <p:cNvSpPr txBox="1"/>
          <p:nvPr/>
        </p:nvSpPr>
        <p:spPr>
          <a:xfrm>
            <a:off x="455730" y="2087265"/>
            <a:ext cx="11247119" cy="1477328"/>
          </a:xfrm>
          <a:prstGeom prst="rect">
            <a:avLst/>
          </a:prstGeom>
          <a:noFill/>
        </p:spPr>
        <p:txBody>
          <a:bodyPr wrap="square" rtlCol="0">
            <a:spAutoFit/>
          </a:bodyPr>
          <a:lstStyle/>
          <a:p>
            <a:r>
              <a:rPr lang="zh-CN" altLang="en-US" dirty="0">
                <a:solidFill>
                  <a:schemeClr val="bg1"/>
                </a:solidFill>
              </a:rPr>
              <a:t>（二）鼓励生产企业开发新产品。鼓励游戏游艺设备生产企业积极引入体感、多维特效、虚拟现实、</a:t>
            </a:r>
            <a:r>
              <a:rPr lang="zh-CN" altLang="en-US" dirty="0">
                <a:solidFill>
                  <a:srgbClr val="ED7D31"/>
                </a:solidFill>
              </a:rPr>
              <a:t>增强现实</a:t>
            </a:r>
            <a:r>
              <a:rPr lang="zh-CN" altLang="en-US" dirty="0">
                <a:solidFill>
                  <a:schemeClr val="bg1"/>
                </a:solidFill>
              </a:rPr>
              <a:t>等先进技术，</a:t>
            </a:r>
            <a:r>
              <a:rPr lang="zh-CN" altLang="en-US" dirty="0">
                <a:solidFill>
                  <a:srgbClr val="ED7D31"/>
                </a:solidFill>
              </a:rPr>
              <a:t>加快研发适应不同年龄层，益智化、健身化、技能化和具有联网竞技功能的游戏游艺设备。</a:t>
            </a:r>
            <a:r>
              <a:rPr lang="zh-CN" altLang="en-US" dirty="0">
                <a:solidFill>
                  <a:schemeClr val="bg1"/>
                </a:solidFill>
              </a:rPr>
              <a:t>鼓励高科技企业利用自身科研实力和技术优势，</a:t>
            </a:r>
            <a:r>
              <a:rPr lang="zh-CN" altLang="en-US" dirty="0">
                <a:solidFill>
                  <a:srgbClr val="ED7D31"/>
                </a:solidFill>
              </a:rPr>
              <a:t>进入文化娱乐行业，合作开展产品研发生产和娱乐场所改造升级，促进行业吸收新理念、新观念、新技术，增强文化娱乐企业创新创造的动力和活力。</a:t>
            </a:r>
            <a:r>
              <a:rPr lang="zh-CN" altLang="en-US" dirty="0">
                <a:solidFill>
                  <a:schemeClr val="bg1"/>
                </a:solidFill>
              </a:rPr>
              <a:t>要以产品研发促进转型升级，以转型升级带动产品研发，逐步形成产业链上下呼应、合作共赢的格局。</a:t>
            </a:r>
          </a:p>
        </p:txBody>
      </p:sp>
      <p:sp>
        <p:nvSpPr>
          <p:cNvPr id="5" name="矩形 4"/>
          <p:cNvSpPr/>
          <p:nvPr/>
        </p:nvSpPr>
        <p:spPr>
          <a:xfrm>
            <a:off x="397314" y="1656737"/>
            <a:ext cx="2450236" cy="369332"/>
          </a:xfrm>
          <a:prstGeom prst="rect">
            <a:avLst/>
          </a:prstGeom>
        </p:spPr>
        <p:txBody>
          <a:bodyPr wrap="none">
            <a:spAutoFit/>
          </a:bodyPr>
          <a:lstStyle/>
          <a:p>
            <a:r>
              <a:rPr lang="zh-CN" altLang="is-IS" dirty="0" smtClean="0">
                <a:solidFill>
                  <a:srgbClr val="FFFFFF"/>
                </a:solidFill>
              </a:rPr>
              <a:t> </a:t>
            </a:r>
            <a:r>
              <a:rPr lang="zh-CN" altLang="en-US" dirty="0" smtClean="0">
                <a:solidFill>
                  <a:srgbClr val="FFFFFF"/>
                </a:solidFill>
              </a:rPr>
              <a:t>文化部</a:t>
            </a:r>
            <a:r>
              <a:rPr lang="is-IS" altLang="zh-CN" dirty="0" smtClean="0">
                <a:solidFill>
                  <a:srgbClr val="FFFFFF"/>
                </a:solidFill>
              </a:rPr>
              <a:t>(2016</a:t>
            </a:r>
            <a:r>
              <a:rPr lang="en-US" altLang="zh-CN" dirty="0" smtClean="0">
                <a:solidFill>
                  <a:srgbClr val="FFFFFF"/>
                </a:solidFill>
              </a:rPr>
              <a:t>-</a:t>
            </a:r>
            <a:r>
              <a:rPr lang="is-IS" altLang="zh-CN" dirty="0" smtClean="0">
                <a:solidFill>
                  <a:srgbClr val="FFFFFF"/>
                </a:solidFill>
              </a:rPr>
              <a:t> </a:t>
            </a:r>
            <a:r>
              <a:rPr lang="en-US" altLang="zh-CN" dirty="0" smtClean="0">
                <a:solidFill>
                  <a:srgbClr val="FFFFFF"/>
                </a:solidFill>
              </a:rPr>
              <a:t>09-</a:t>
            </a:r>
            <a:r>
              <a:rPr lang="is-IS" altLang="zh-CN" dirty="0" smtClean="0">
                <a:solidFill>
                  <a:srgbClr val="FFFFFF"/>
                </a:solidFill>
              </a:rPr>
              <a:t> </a:t>
            </a:r>
            <a:r>
              <a:rPr lang="is-IS" altLang="zh-CN" dirty="0">
                <a:solidFill>
                  <a:srgbClr val="FFFFFF"/>
                </a:solidFill>
              </a:rPr>
              <a:t>18)</a:t>
            </a:r>
            <a:endParaRPr lang="zh-CN" altLang="en-US" dirty="0">
              <a:solidFill>
                <a:srgbClr val="FFFFFF"/>
              </a:solidFill>
            </a:endParaRPr>
          </a:p>
        </p:txBody>
      </p:sp>
    </p:spTree>
    <p:extLst>
      <p:ext uri="{BB962C8B-B14F-4D97-AF65-F5344CB8AC3E}">
        <p14:creationId xmlns:p14="http://schemas.microsoft.com/office/powerpoint/2010/main" val="675522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569845" y="1564075"/>
            <a:ext cx="5199828" cy="3899871"/>
          </a:xfrm>
          <a:prstGeom prst="rect">
            <a:avLst/>
          </a:prstGeom>
          <a:noFill/>
          <a:ln>
            <a:noFill/>
          </a:ln>
        </p:spPr>
      </p:pic>
      <p:sp>
        <p:nvSpPr>
          <p:cNvPr id="13" name="文本框 12"/>
          <p:cNvSpPr txBox="1"/>
          <p:nvPr/>
        </p:nvSpPr>
        <p:spPr>
          <a:xfrm>
            <a:off x="973669" y="1871644"/>
            <a:ext cx="4521875" cy="3785652"/>
          </a:xfrm>
          <a:prstGeom prst="rect">
            <a:avLst/>
          </a:prstGeom>
          <a:noFill/>
        </p:spPr>
        <p:txBody>
          <a:bodyPr wrap="square" rtlCol="0">
            <a:spAutoFit/>
          </a:bodyPr>
          <a:lstStyle/>
          <a:p>
            <a:r>
              <a:rPr lang="zh-CN" altLang="en-US" sz="2000" dirty="0">
                <a:solidFill>
                  <a:schemeClr val="bg1"/>
                </a:solidFill>
              </a:rPr>
              <a:t>移动性：增强现实要具有打电话功能以及不在</a:t>
            </a:r>
            <a:r>
              <a:rPr lang="en-US" altLang="zh-CN" sz="2000" dirty="0">
                <a:solidFill>
                  <a:schemeClr val="bg1"/>
                </a:solidFill>
              </a:rPr>
              <a:t>Wi-Fi</a:t>
            </a:r>
            <a:r>
              <a:rPr lang="zh-CN" altLang="en-US" sz="2000" dirty="0">
                <a:solidFill>
                  <a:schemeClr val="bg1"/>
                </a:solidFill>
              </a:rPr>
              <a:t>范围内也能浏览的能力，因此最佳的增强现实电池要能坚持</a:t>
            </a:r>
            <a:r>
              <a:rPr lang="en-US" altLang="zh-CN" sz="2000" dirty="0">
                <a:solidFill>
                  <a:schemeClr val="bg1"/>
                </a:solidFill>
              </a:rPr>
              <a:t>12</a:t>
            </a:r>
            <a:r>
              <a:rPr lang="zh-CN" altLang="en-US" sz="2000" dirty="0">
                <a:solidFill>
                  <a:schemeClr val="bg1"/>
                </a:solidFill>
              </a:rPr>
              <a:t>小时，具备</a:t>
            </a:r>
            <a:r>
              <a:rPr lang="en-US" altLang="zh-CN" sz="2000" dirty="0">
                <a:solidFill>
                  <a:schemeClr val="bg1"/>
                </a:solidFill>
              </a:rPr>
              <a:t>4G</a:t>
            </a:r>
            <a:r>
              <a:rPr lang="zh-CN" altLang="en-US" sz="2000" dirty="0">
                <a:solidFill>
                  <a:schemeClr val="bg1"/>
                </a:solidFill>
              </a:rPr>
              <a:t>无线数据和语音连接功能。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视觉：更广阔的视野和更高的分辨率能提供更好的增强现实体验，最佳的</a:t>
            </a:r>
            <a:r>
              <a:rPr lang="en-US" altLang="zh-CN" sz="2000" dirty="0">
                <a:solidFill>
                  <a:schemeClr val="bg1"/>
                </a:solidFill>
              </a:rPr>
              <a:t>65°</a:t>
            </a:r>
            <a:r>
              <a:rPr lang="zh-CN" altLang="en-US" sz="2000" dirty="0">
                <a:solidFill>
                  <a:schemeClr val="bg1"/>
                </a:solidFill>
              </a:rPr>
              <a:t>对角线视野和</a:t>
            </a:r>
            <a:r>
              <a:rPr lang="en-US" altLang="zh-CN" sz="2000" dirty="0">
                <a:solidFill>
                  <a:schemeClr val="bg1"/>
                </a:solidFill>
              </a:rPr>
              <a:t>1280 x 1720</a:t>
            </a:r>
            <a:r>
              <a:rPr lang="zh-CN" altLang="en-US" sz="2000" dirty="0">
                <a:solidFill>
                  <a:schemeClr val="bg1"/>
                </a:solidFill>
              </a:rPr>
              <a:t>像素显示器能满足和平板相似的移动计算和娱乐需要。但是增强现实还没有实现沉浸式混合现实。 </a:t>
            </a:r>
          </a:p>
        </p:txBody>
      </p:sp>
    </p:spTree>
    <p:extLst>
      <p:ext uri="{BB962C8B-B14F-4D97-AF65-F5344CB8AC3E}">
        <p14:creationId xmlns:p14="http://schemas.microsoft.com/office/powerpoint/2010/main" val="3234405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569845" y="1564075"/>
            <a:ext cx="5199828" cy="3899871"/>
          </a:xfrm>
          <a:prstGeom prst="rect">
            <a:avLst/>
          </a:prstGeom>
          <a:noFill/>
          <a:ln>
            <a:noFill/>
          </a:ln>
        </p:spPr>
      </p:pic>
      <p:sp>
        <p:nvSpPr>
          <p:cNvPr id="13" name="文本框 12"/>
          <p:cNvSpPr txBox="1"/>
          <p:nvPr/>
        </p:nvSpPr>
        <p:spPr>
          <a:xfrm>
            <a:off x="781277" y="1466189"/>
            <a:ext cx="5107091" cy="4401205"/>
          </a:xfrm>
          <a:prstGeom prst="rect">
            <a:avLst/>
          </a:prstGeom>
          <a:noFill/>
        </p:spPr>
        <p:txBody>
          <a:bodyPr wrap="square" rtlCol="0">
            <a:spAutoFit/>
          </a:bodyPr>
          <a:lstStyle/>
          <a:p>
            <a:r>
              <a:rPr lang="zh-CN" altLang="en-US" sz="2000" dirty="0">
                <a:solidFill>
                  <a:schemeClr val="bg1"/>
                </a:solidFill>
              </a:rPr>
              <a:t>沉浸性：优良的位置追踪和较低的抖动更能让用户有真实感，最佳增强现实系统能在无需追踪的前提下实现这些</a:t>
            </a:r>
            <a:r>
              <a:rPr lang="zh-CN" altLang="en-US" sz="2000" dirty="0" smtClean="0">
                <a:solidFill>
                  <a:schemeClr val="bg1"/>
                </a:solidFill>
              </a:rPr>
              <a:t>。</a:t>
            </a:r>
            <a:endParaRPr lang="en-US" altLang="zh-CN" sz="2000" dirty="0" smtClean="0">
              <a:solidFill>
                <a:schemeClr val="bg1"/>
              </a:solidFill>
            </a:endParaRPr>
          </a:p>
          <a:p>
            <a:r>
              <a:rPr lang="zh-CN" altLang="en-US" sz="2000" dirty="0" smtClean="0">
                <a:solidFill>
                  <a:schemeClr val="bg1"/>
                </a:solidFill>
              </a:rPr>
              <a:t> </a:t>
            </a:r>
            <a:endParaRPr lang="zh-CN" altLang="en-US" sz="2000" dirty="0">
              <a:solidFill>
                <a:schemeClr val="bg1"/>
              </a:solidFill>
            </a:endParaRPr>
          </a:p>
          <a:p>
            <a:r>
              <a:rPr lang="zh-CN" altLang="en-US" sz="2000" dirty="0">
                <a:solidFill>
                  <a:schemeClr val="bg1"/>
                </a:solidFill>
              </a:rPr>
              <a:t>实用性：增强现实是一种通用计算设备，因此和</a:t>
            </a:r>
            <a:r>
              <a:rPr lang="en-US" altLang="zh-CN" sz="2000" dirty="0">
                <a:solidFill>
                  <a:schemeClr val="bg1"/>
                </a:solidFill>
              </a:rPr>
              <a:t>PC</a:t>
            </a:r>
            <a:r>
              <a:rPr lang="zh-CN" altLang="en-US" sz="2000" dirty="0">
                <a:solidFill>
                  <a:schemeClr val="bg1"/>
                </a:solidFill>
              </a:rPr>
              <a:t>、智能手机和平板等竞争对手相比需要具备易于使用的能力。最佳的系统能提供相当于高端</a:t>
            </a:r>
            <a:r>
              <a:rPr lang="en-US" altLang="zh-CN" sz="2000" dirty="0">
                <a:solidFill>
                  <a:schemeClr val="bg1"/>
                </a:solidFill>
              </a:rPr>
              <a:t>PC</a:t>
            </a:r>
            <a:r>
              <a:rPr lang="zh-CN" altLang="en-US" sz="2000" dirty="0">
                <a:solidFill>
                  <a:schemeClr val="bg1"/>
                </a:solidFill>
              </a:rPr>
              <a:t>的</a:t>
            </a:r>
            <a:r>
              <a:rPr lang="en-US" altLang="zh-CN" sz="2000" dirty="0">
                <a:solidFill>
                  <a:schemeClr val="bg1"/>
                </a:solidFill>
              </a:rPr>
              <a:t>CPU</a:t>
            </a:r>
            <a:r>
              <a:rPr lang="zh-CN" altLang="en-US" sz="2000" dirty="0">
                <a:solidFill>
                  <a:schemeClr val="bg1"/>
                </a:solidFill>
              </a:rPr>
              <a:t>、</a:t>
            </a:r>
            <a:r>
              <a:rPr lang="en-US" altLang="zh-CN" sz="2000" dirty="0">
                <a:solidFill>
                  <a:schemeClr val="bg1"/>
                </a:solidFill>
              </a:rPr>
              <a:t>GPU</a:t>
            </a:r>
            <a:r>
              <a:rPr lang="zh-CN" altLang="en-US" sz="2000" dirty="0">
                <a:solidFill>
                  <a:schemeClr val="bg1"/>
                </a:solidFill>
              </a:rPr>
              <a:t>和</a:t>
            </a:r>
            <a:r>
              <a:rPr lang="en-US" altLang="zh-CN" sz="2000" dirty="0">
                <a:solidFill>
                  <a:schemeClr val="bg1"/>
                </a:solidFill>
              </a:rPr>
              <a:t>HPU</a:t>
            </a:r>
            <a:r>
              <a:rPr lang="zh-CN" altLang="en-US" sz="2000" dirty="0">
                <a:solidFill>
                  <a:schemeClr val="bg1"/>
                </a:solidFill>
              </a:rPr>
              <a:t>，并能集成低误差的语音、手势和控制器输入。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灵活性：混合现实显示器能让固体虚拟对象显现在日光中，从而扩大了应用范围。最佳的系统能实现这一点，但是视野不够大，不能像高端</a:t>
            </a:r>
            <a:r>
              <a:rPr lang="en-US" altLang="zh-CN" sz="2000" dirty="0">
                <a:solidFill>
                  <a:schemeClr val="bg1"/>
                </a:solidFill>
              </a:rPr>
              <a:t>PC</a:t>
            </a:r>
            <a:r>
              <a:rPr lang="zh-CN" altLang="en-US" sz="2000" dirty="0">
                <a:solidFill>
                  <a:schemeClr val="bg1"/>
                </a:solidFill>
              </a:rPr>
              <a:t>那样灵活应用。 </a:t>
            </a:r>
          </a:p>
        </p:txBody>
      </p:sp>
    </p:spTree>
    <p:extLst>
      <p:ext uri="{BB962C8B-B14F-4D97-AF65-F5344CB8AC3E}">
        <p14:creationId xmlns:p14="http://schemas.microsoft.com/office/powerpoint/2010/main" val="1272314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569845" y="1564075"/>
            <a:ext cx="5199828" cy="3899871"/>
          </a:xfrm>
          <a:prstGeom prst="rect">
            <a:avLst/>
          </a:prstGeom>
          <a:noFill/>
          <a:ln>
            <a:noFill/>
          </a:ln>
        </p:spPr>
      </p:pic>
      <p:sp>
        <p:nvSpPr>
          <p:cNvPr id="13" name="文本框 12"/>
          <p:cNvSpPr txBox="1"/>
          <p:nvPr/>
        </p:nvSpPr>
        <p:spPr>
          <a:xfrm>
            <a:off x="918437" y="1978253"/>
            <a:ext cx="5107091" cy="2862322"/>
          </a:xfrm>
          <a:prstGeom prst="rect">
            <a:avLst/>
          </a:prstGeom>
          <a:noFill/>
        </p:spPr>
        <p:txBody>
          <a:bodyPr wrap="square" rtlCol="0">
            <a:spAutoFit/>
          </a:bodyPr>
          <a:lstStyle/>
          <a:p>
            <a:r>
              <a:rPr lang="zh-CN" altLang="en-US" sz="2000" dirty="0">
                <a:solidFill>
                  <a:schemeClr val="bg1"/>
                </a:solidFill>
              </a:rPr>
              <a:t>可穿戴性：增强现实系统试图避免</a:t>
            </a:r>
            <a:r>
              <a:rPr lang="en-US" altLang="zh-CN" sz="2000" dirty="0">
                <a:solidFill>
                  <a:schemeClr val="bg1"/>
                </a:solidFill>
              </a:rPr>
              <a:t>Google Glass</a:t>
            </a:r>
            <a:r>
              <a:rPr lang="zh-CN" altLang="en-US" sz="2000" dirty="0">
                <a:solidFill>
                  <a:schemeClr val="bg1"/>
                </a:solidFill>
              </a:rPr>
              <a:t>带来的社交问题，但是还需要更多努力，当前最好的头戴式显示器十分轻便、只有太阳眼镜的大小，可以整天舒适佩戴，用户校准只需要</a:t>
            </a:r>
            <a:r>
              <a:rPr lang="en-US" altLang="zh-CN" sz="2000" dirty="0">
                <a:solidFill>
                  <a:schemeClr val="bg1"/>
                </a:solidFill>
              </a:rPr>
              <a:t>5</a:t>
            </a:r>
            <a:r>
              <a:rPr lang="zh-CN" altLang="en-US" sz="2000" dirty="0">
                <a:solidFill>
                  <a:schemeClr val="bg1"/>
                </a:solidFill>
              </a:rPr>
              <a:t>秒钟。 </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可负担性：高端增强现实仍然很昂贵，最便宜的增强现实系统也需要</a:t>
            </a:r>
            <a:r>
              <a:rPr lang="en-US" altLang="zh-CN" sz="2000" dirty="0">
                <a:solidFill>
                  <a:schemeClr val="bg1"/>
                </a:solidFill>
              </a:rPr>
              <a:t>700</a:t>
            </a:r>
            <a:r>
              <a:rPr lang="zh-CN" altLang="en-US" sz="2000" dirty="0">
                <a:solidFill>
                  <a:schemeClr val="bg1"/>
                </a:solidFill>
              </a:rPr>
              <a:t>美元。虽然还有些贵，但是比一些智能手机便宜些。 </a:t>
            </a:r>
          </a:p>
        </p:txBody>
      </p:sp>
      <p:sp>
        <p:nvSpPr>
          <p:cNvPr id="5" name="文本框 4"/>
          <p:cNvSpPr txBox="1"/>
          <p:nvPr/>
        </p:nvSpPr>
        <p:spPr>
          <a:xfrm>
            <a:off x="1009877" y="5696527"/>
            <a:ext cx="10575571" cy="646331"/>
          </a:xfrm>
          <a:prstGeom prst="rect">
            <a:avLst/>
          </a:prstGeom>
          <a:noFill/>
        </p:spPr>
        <p:txBody>
          <a:bodyPr wrap="square" rtlCol="0">
            <a:spAutoFit/>
          </a:bodyPr>
          <a:lstStyle/>
          <a:p>
            <a:r>
              <a:rPr lang="zh-CN" altLang="en-US" dirty="0">
                <a:solidFill>
                  <a:schemeClr val="bg1"/>
                </a:solidFill>
              </a:rPr>
              <a:t>增强现实</a:t>
            </a:r>
            <a:r>
              <a:rPr lang="en-US" altLang="zh-CN" dirty="0">
                <a:solidFill>
                  <a:schemeClr val="bg1"/>
                </a:solidFill>
              </a:rPr>
              <a:t>/</a:t>
            </a:r>
            <a:r>
              <a:rPr lang="zh-CN" altLang="en-US" dirty="0">
                <a:solidFill>
                  <a:schemeClr val="bg1"/>
                </a:solidFill>
              </a:rPr>
              <a:t>虚拟现实市场尚未完全启动，因此需要战胜的技术挑战是惊人的，前路多舛，但是能够实现所有最佳基准的设备指日可待，那时增强现实</a:t>
            </a:r>
            <a:r>
              <a:rPr lang="en-US" altLang="zh-CN" dirty="0">
                <a:solidFill>
                  <a:schemeClr val="bg1"/>
                </a:solidFill>
              </a:rPr>
              <a:t>/</a:t>
            </a:r>
            <a:r>
              <a:rPr lang="zh-CN" altLang="en-US" dirty="0">
                <a:solidFill>
                  <a:schemeClr val="bg1"/>
                </a:solidFill>
              </a:rPr>
              <a:t>虚拟现实将成为手机的新定义。</a:t>
            </a:r>
          </a:p>
        </p:txBody>
      </p:sp>
      <p:sp>
        <p:nvSpPr>
          <p:cNvPr id="11" name="文本框 10"/>
          <p:cNvSpPr txBox="1"/>
          <p:nvPr/>
        </p:nvSpPr>
        <p:spPr>
          <a:xfrm>
            <a:off x="4229500" y="1122301"/>
            <a:ext cx="10913927" cy="369332"/>
          </a:xfrm>
          <a:prstGeom prst="rect">
            <a:avLst/>
          </a:prstGeom>
          <a:noFill/>
        </p:spPr>
        <p:txBody>
          <a:bodyPr wrap="square" rtlCol="0">
            <a:spAutoFit/>
          </a:bodyPr>
          <a:lstStyle/>
          <a:p>
            <a:pPr algn="ctr"/>
            <a:r>
              <a:rPr lang="zh-CN" altLang="en-US" dirty="0" smtClean="0">
                <a:solidFill>
                  <a:schemeClr val="bg1"/>
                </a:solidFill>
              </a:rPr>
              <a:t>来源：</a:t>
            </a:r>
            <a:r>
              <a:rPr lang="en-US" altLang="zh-CN" sz="1400" dirty="0">
                <a:solidFill>
                  <a:schemeClr val="bg1"/>
                </a:solidFill>
              </a:rPr>
              <a:t>http://www.zhulu.com/article/9496.html</a:t>
            </a:r>
            <a:endParaRPr lang="zh-CN" altLang="en-US" sz="1400" dirty="0">
              <a:solidFill>
                <a:schemeClr val="bg1"/>
              </a:solidFill>
            </a:endParaRPr>
          </a:p>
        </p:txBody>
      </p:sp>
    </p:spTree>
    <p:extLst>
      <p:ext uri="{BB962C8B-B14F-4D97-AF65-F5344CB8AC3E}">
        <p14:creationId xmlns:p14="http://schemas.microsoft.com/office/powerpoint/2010/main" val="215885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技术标准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689837" y="2268430"/>
            <a:ext cx="10630435" cy="1631216"/>
          </a:xfrm>
          <a:prstGeom prst="rect">
            <a:avLst/>
          </a:prstGeom>
          <a:noFill/>
        </p:spPr>
        <p:txBody>
          <a:bodyPr wrap="square" rtlCol="0">
            <a:spAutoFit/>
          </a:bodyPr>
          <a:lstStyle/>
          <a:p>
            <a:r>
              <a:rPr lang="zh-CN" altLang="en-US" sz="2000" dirty="0">
                <a:solidFill>
                  <a:schemeClr val="bg1"/>
                </a:solidFill>
              </a:rPr>
              <a:t>今年</a:t>
            </a:r>
            <a:r>
              <a:rPr lang="en-US" altLang="zh-CN" sz="2000" dirty="0">
                <a:solidFill>
                  <a:schemeClr val="bg1"/>
                </a:solidFill>
              </a:rPr>
              <a:t>9</a:t>
            </a:r>
            <a:r>
              <a:rPr lang="zh-CN" altLang="en-US" sz="2000" dirty="0">
                <a:solidFill>
                  <a:schemeClr val="bg1"/>
                </a:solidFill>
              </a:rPr>
              <a:t>月在北京举行的全国信标委图形图像分委会</a:t>
            </a:r>
            <a:r>
              <a:rPr lang="en-US" altLang="zh-CN" sz="2000" dirty="0">
                <a:solidFill>
                  <a:schemeClr val="bg1"/>
                </a:solidFill>
              </a:rPr>
              <a:t>(SAC/TC28/SC24)2016</a:t>
            </a:r>
            <a:r>
              <a:rPr lang="zh-CN" altLang="en-US" sz="2000" dirty="0">
                <a:solidFill>
                  <a:schemeClr val="bg1"/>
                </a:solidFill>
              </a:rPr>
              <a:t>年度中期工作会议上，通过了</a:t>
            </a:r>
            <a:r>
              <a:rPr lang="en-US" altLang="zh-CN" sz="2000" dirty="0">
                <a:solidFill>
                  <a:schemeClr val="bg1"/>
                </a:solidFill>
              </a:rPr>
              <a:t>7</a:t>
            </a:r>
            <a:r>
              <a:rPr lang="zh-CN" altLang="en-US" sz="2000" dirty="0">
                <a:solidFill>
                  <a:schemeClr val="bg1"/>
                </a:solidFill>
              </a:rPr>
              <a:t>项虚拟现实和增强现实领域国家标准立项建议，这标志着此</a:t>
            </a:r>
            <a:r>
              <a:rPr lang="en-US" altLang="zh-CN" sz="2000" dirty="0">
                <a:solidFill>
                  <a:schemeClr val="bg1"/>
                </a:solidFill>
              </a:rPr>
              <a:t>7</a:t>
            </a:r>
            <a:r>
              <a:rPr lang="zh-CN" altLang="en-US" sz="2000" dirty="0">
                <a:solidFill>
                  <a:schemeClr val="bg1"/>
                </a:solidFill>
              </a:rPr>
              <a:t>项标准正式进入国家标准立项程序，其中包括</a:t>
            </a:r>
            <a:r>
              <a:rPr lang="en-US" altLang="zh-CN" sz="2000" dirty="0">
                <a:solidFill>
                  <a:schemeClr val="bg1"/>
                </a:solidFill>
              </a:rPr>
              <a:t>《</a:t>
            </a:r>
            <a:r>
              <a:rPr lang="zh-CN" altLang="en-US" sz="2000" dirty="0">
                <a:solidFill>
                  <a:schemeClr val="bg1"/>
                </a:solidFill>
              </a:rPr>
              <a:t>虚拟现实头戴式现实设备</a:t>
            </a:r>
            <a:r>
              <a:rPr lang="en-US" altLang="zh-CN" sz="2000" dirty="0">
                <a:solidFill>
                  <a:schemeClr val="bg1"/>
                </a:solidFill>
              </a:rPr>
              <a:t>》</a:t>
            </a:r>
            <a:r>
              <a:rPr lang="zh-CN" altLang="en-US" sz="2000" dirty="0">
                <a:solidFill>
                  <a:schemeClr val="bg1"/>
                </a:solidFill>
              </a:rPr>
              <a:t>系列标准、</a:t>
            </a:r>
            <a:r>
              <a:rPr lang="en-US" altLang="zh-CN" sz="2000" dirty="0">
                <a:solidFill>
                  <a:schemeClr val="bg1"/>
                </a:solidFill>
              </a:rPr>
              <a:t>《</a:t>
            </a:r>
            <a:r>
              <a:rPr lang="zh-CN" altLang="en-US" sz="2000" dirty="0">
                <a:solidFill>
                  <a:schemeClr val="bg1"/>
                </a:solidFill>
              </a:rPr>
              <a:t>手势交互</a:t>
            </a:r>
            <a:r>
              <a:rPr lang="en-US" altLang="zh-CN" sz="2000" dirty="0">
                <a:solidFill>
                  <a:schemeClr val="bg1"/>
                </a:solidFill>
              </a:rPr>
              <a:t>》</a:t>
            </a:r>
            <a:r>
              <a:rPr lang="zh-CN" altLang="en-US" sz="2000" dirty="0">
                <a:solidFill>
                  <a:schemeClr val="bg1"/>
                </a:solidFill>
              </a:rPr>
              <a:t>系列标准、</a:t>
            </a:r>
            <a:r>
              <a:rPr lang="en-US" altLang="zh-CN" sz="2000" dirty="0">
                <a:solidFill>
                  <a:schemeClr val="bg1"/>
                </a:solidFill>
              </a:rPr>
              <a:t>《</a:t>
            </a:r>
            <a:r>
              <a:rPr lang="zh-CN" altLang="en-US" sz="2000" dirty="0">
                <a:solidFill>
                  <a:schemeClr val="bg1"/>
                </a:solidFill>
              </a:rPr>
              <a:t>虚拟现实资源内容</a:t>
            </a:r>
            <a:r>
              <a:rPr lang="en-US" altLang="zh-CN" sz="2000" dirty="0">
                <a:solidFill>
                  <a:schemeClr val="bg1"/>
                </a:solidFill>
              </a:rPr>
              <a:t>》</a:t>
            </a:r>
            <a:r>
              <a:rPr lang="zh-CN" altLang="en-US" sz="2000" dirty="0">
                <a:solidFill>
                  <a:schemeClr val="bg1"/>
                </a:solidFill>
              </a:rPr>
              <a:t>、</a:t>
            </a:r>
            <a:r>
              <a:rPr lang="en-US" altLang="zh-CN" sz="2000" dirty="0">
                <a:solidFill>
                  <a:schemeClr val="bg1"/>
                </a:solidFill>
              </a:rPr>
              <a:t>《</a:t>
            </a:r>
            <a:r>
              <a:rPr lang="zh-CN" altLang="en-US" sz="2000" dirty="0">
                <a:solidFill>
                  <a:schemeClr val="bg1"/>
                </a:solidFill>
              </a:rPr>
              <a:t>基于人体动作的虚拟人机交互</a:t>
            </a:r>
            <a:r>
              <a:rPr lang="en-US" altLang="zh-CN" sz="2000" dirty="0">
                <a:solidFill>
                  <a:schemeClr val="bg1"/>
                </a:solidFill>
              </a:rPr>
              <a:t>》</a:t>
            </a:r>
            <a:r>
              <a:rPr lang="zh-CN" altLang="en-US" sz="2000" dirty="0">
                <a:solidFill>
                  <a:schemeClr val="bg1"/>
                </a:solidFill>
              </a:rPr>
              <a:t>等。</a:t>
            </a:r>
          </a:p>
          <a:p>
            <a:endParaRPr lang="zh-CN" altLang="en-US" sz="2000" dirty="0">
              <a:solidFill>
                <a:schemeClr val="bg1"/>
              </a:solidFill>
            </a:endParaRPr>
          </a:p>
        </p:txBody>
      </p:sp>
    </p:spTree>
    <p:extLst>
      <p:ext uri="{BB962C8B-B14F-4D97-AF65-F5344CB8AC3E}">
        <p14:creationId xmlns:p14="http://schemas.microsoft.com/office/powerpoint/2010/main" val="67645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技术原理</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918437" y="1470056"/>
            <a:ext cx="10630435" cy="400110"/>
          </a:xfrm>
          <a:prstGeom prst="rect">
            <a:avLst/>
          </a:prstGeom>
          <a:noFill/>
        </p:spPr>
        <p:txBody>
          <a:bodyPr wrap="square" rtlCol="0">
            <a:spAutoFit/>
          </a:bodyPr>
          <a:lstStyle/>
          <a:p>
            <a:r>
              <a:rPr lang="zh-CN" altLang="en-US" sz="2000" dirty="0">
                <a:solidFill>
                  <a:schemeClr val="bg1"/>
                </a:solidFill>
              </a:rPr>
              <a:t>增强现实系统中用到了</a:t>
            </a:r>
            <a:r>
              <a:rPr lang="en-US" altLang="zh-CN" sz="2000" dirty="0">
                <a:solidFill>
                  <a:schemeClr val="bg1"/>
                </a:solidFill>
              </a:rPr>
              <a:t>3</a:t>
            </a:r>
            <a:r>
              <a:rPr lang="zh-CN" altLang="en-US" sz="2000" dirty="0">
                <a:solidFill>
                  <a:schemeClr val="bg1"/>
                </a:solidFill>
              </a:rPr>
              <a:t>个关键技术，即 三维空间注册技术、人机交互技术和</a:t>
            </a:r>
            <a:r>
              <a:rPr lang="en-US" altLang="zh-CN" sz="2000" dirty="0">
                <a:solidFill>
                  <a:schemeClr val="bg1"/>
                </a:solidFill>
              </a:rPr>
              <a:t>3D</a:t>
            </a:r>
            <a:r>
              <a:rPr lang="zh-CN" altLang="en-US" sz="2000" dirty="0">
                <a:solidFill>
                  <a:schemeClr val="bg1"/>
                </a:solidFill>
              </a:rPr>
              <a:t>展现技术。</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64524" y="2071568"/>
            <a:ext cx="5704665" cy="4329232"/>
          </a:xfrm>
          <a:prstGeom prst="rect">
            <a:avLst/>
          </a:prstGeom>
        </p:spPr>
      </p:pic>
    </p:spTree>
    <p:extLst>
      <p:ext uri="{BB962C8B-B14F-4D97-AF65-F5344CB8AC3E}">
        <p14:creationId xmlns:p14="http://schemas.microsoft.com/office/powerpoint/2010/main" val="383780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65" name="椭圆 64"/>
          <p:cNvSpPr/>
          <p:nvPr/>
        </p:nvSpPr>
        <p:spPr>
          <a:xfrm>
            <a:off x="694466" y="3177112"/>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67" name="椭圆 66"/>
          <p:cNvSpPr/>
          <p:nvPr/>
        </p:nvSpPr>
        <p:spPr>
          <a:xfrm>
            <a:off x="694466" y="493411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en-US" sz="4000" dirty="0">
                  <a:solidFill>
                    <a:schemeClr val="bg1"/>
                  </a:solidFill>
                </a:rPr>
                <a:t>技术原理</a:t>
              </a:r>
            </a:p>
          </p:txBody>
        </p:sp>
      </p:grpSp>
      <p:sp>
        <p:nvSpPr>
          <p:cNvPr id="7" name="文本框 6"/>
          <p:cNvSpPr txBox="1"/>
          <p:nvPr/>
        </p:nvSpPr>
        <p:spPr>
          <a:xfrm>
            <a:off x="1780672" y="4834842"/>
            <a:ext cx="9625264" cy="400110"/>
          </a:xfrm>
          <a:prstGeom prst="rect">
            <a:avLst/>
          </a:prstGeom>
          <a:noFill/>
        </p:spPr>
        <p:txBody>
          <a:bodyPr wrap="square" rtlCol="0">
            <a:spAutoFit/>
          </a:bodyPr>
          <a:lstStyle/>
          <a:p>
            <a:endParaRPr lang="zh-CN" altLang="en-US" sz="2000" dirty="0">
              <a:solidFill>
                <a:schemeClr val="bg1"/>
              </a:solidFill>
            </a:endParaRPr>
          </a:p>
        </p:txBody>
      </p:sp>
      <p:sp>
        <p:nvSpPr>
          <p:cNvPr id="3" name="矩形 2"/>
          <p:cNvSpPr/>
          <p:nvPr/>
        </p:nvSpPr>
        <p:spPr>
          <a:xfrm>
            <a:off x="1880930" y="1817753"/>
            <a:ext cx="9549472" cy="646331"/>
          </a:xfrm>
          <a:prstGeom prst="rect">
            <a:avLst/>
          </a:prstGeom>
        </p:spPr>
        <p:txBody>
          <a:bodyPr wrap="square">
            <a:spAutoFit/>
          </a:bodyPr>
          <a:lstStyle/>
          <a:p>
            <a:r>
              <a:rPr lang="zh-CN" altLang="zh-CN" dirty="0" smtClean="0">
                <a:solidFill>
                  <a:srgbClr val="FFFFFF"/>
                </a:solidFill>
              </a:rPr>
              <a:t>即通过对显示场景</a:t>
            </a:r>
            <a:r>
              <a:rPr lang="zh-CN" altLang="zh-CN" dirty="0">
                <a:solidFill>
                  <a:srgbClr val="FFFFFF"/>
                </a:solidFill>
              </a:rPr>
              <a:t>中的图像或物 体进行追踪和定位，</a:t>
            </a:r>
            <a:r>
              <a:rPr lang="zh-CN" altLang="zh-CN" dirty="0" smtClean="0">
                <a:solidFill>
                  <a:srgbClr val="FFFFFF"/>
                </a:solidFill>
              </a:rPr>
              <a:t>通过计算虚拟世界与现实世界坐标系的对应关</a:t>
            </a:r>
            <a:r>
              <a:rPr lang="zh-CN" altLang="zh-CN" dirty="0">
                <a:solidFill>
                  <a:srgbClr val="FFFFFF"/>
                </a:solidFill>
              </a:rPr>
              <a:t>系，实现将虚拟物体按照正确的空间透视关系叠加到现实场景确定位置</a:t>
            </a:r>
            <a:r>
              <a:rPr lang="zh-CN" altLang="zh-CN" dirty="0" smtClean="0">
                <a:solidFill>
                  <a:srgbClr val="FFFFFF"/>
                </a:solidFill>
              </a:rPr>
              <a:t>。</a:t>
            </a:r>
            <a:endParaRPr lang="en-US" altLang="zh-CN" dirty="0" smtClean="0">
              <a:solidFill>
                <a:srgbClr val="FFFFFF"/>
              </a:solidFill>
            </a:endParaRPr>
          </a:p>
        </p:txBody>
      </p:sp>
      <p:sp>
        <p:nvSpPr>
          <p:cNvPr id="5" name="矩形 4"/>
          <p:cNvSpPr/>
          <p:nvPr/>
        </p:nvSpPr>
        <p:spPr>
          <a:xfrm>
            <a:off x="1888063" y="2858260"/>
            <a:ext cx="8361992" cy="451406"/>
          </a:xfrm>
          <a:prstGeom prst="rect">
            <a:avLst/>
          </a:prstGeom>
        </p:spPr>
        <p:txBody>
          <a:bodyPr wrap="none">
            <a:spAutoFit/>
          </a:bodyPr>
          <a:lstStyle/>
          <a:p>
            <a:pPr>
              <a:lnSpc>
                <a:spcPct val="120000"/>
              </a:lnSpc>
            </a:pPr>
            <a:r>
              <a:rPr lang="zh-CN" altLang="zh-CN" sz="2000" dirty="0" smtClean="0">
                <a:solidFill>
                  <a:srgbClr val="FFFFFF"/>
                </a:solidFill>
              </a:rPr>
              <a:t>三维空间注册技术</a:t>
            </a:r>
            <a:r>
              <a:rPr lang="en-US" altLang="zh-CN" sz="2000" dirty="0" smtClean="0">
                <a:solidFill>
                  <a:srgbClr val="FFFFFF"/>
                </a:solidFill>
              </a:rPr>
              <a:t>——</a:t>
            </a:r>
            <a:r>
              <a:rPr lang="en-US" altLang="zh-CN" sz="2000" dirty="0">
                <a:solidFill>
                  <a:srgbClr val="FFFFFF"/>
                </a:solidFill>
              </a:rPr>
              <a:t> Combines real and virtual </a:t>
            </a:r>
            <a:r>
              <a:rPr lang="zh-CN" altLang="zh-CN" sz="2000" dirty="0">
                <a:solidFill>
                  <a:srgbClr val="FFFFFF"/>
                </a:solidFill>
              </a:rPr>
              <a:t>〈结合虚拟与现实〉 </a:t>
            </a:r>
            <a:endParaRPr lang="zh-CN" altLang="en-US" sz="2000" dirty="0">
              <a:solidFill>
                <a:srgbClr val="FFFFFF"/>
              </a:solidFill>
            </a:endParaRPr>
          </a:p>
        </p:txBody>
      </p:sp>
      <p:sp>
        <p:nvSpPr>
          <p:cNvPr id="6" name="矩形 5"/>
          <p:cNvSpPr/>
          <p:nvPr/>
        </p:nvSpPr>
        <p:spPr>
          <a:xfrm>
            <a:off x="1930105" y="4831786"/>
            <a:ext cx="7784911" cy="451406"/>
          </a:xfrm>
          <a:prstGeom prst="rect">
            <a:avLst/>
          </a:prstGeom>
        </p:spPr>
        <p:txBody>
          <a:bodyPr wrap="none">
            <a:spAutoFit/>
          </a:bodyPr>
          <a:lstStyle/>
          <a:p>
            <a:pPr lvl="0">
              <a:lnSpc>
                <a:spcPct val="120000"/>
              </a:lnSpc>
            </a:pPr>
            <a:r>
              <a:rPr lang="zh-CN" altLang="zh-CN" sz="2000" dirty="0" smtClean="0">
                <a:solidFill>
                  <a:srgbClr val="FFFFFF"/>
                </a:solidFill>
              </a:rPr>
              <a:t>人机交互技术</a:t>
            </a:r>
            <a:r>
              <a:rPr lang="en-US" altLang="zh-CN" sz="2000" dirty="0" smtClean="0">
                <a:solidFill>
                  <a:srgbClr val="FFFFFF"/>
                </a:solidFill>
              </a:rPr>
              <a:t>——</a:t>
            </a:r>
            <a:r>
              <a:rPr lang="en-US" altLang="zh-CN" sz="2000" dirty="0">
                <a:solidFill>
                  <a:srgbClr val="FFFFFF"/>
                </a:solidFill>
              </a:rPr>
              <a:t>Combines real and virtual </a:t>
            </a:r>
            <a:r>
              <a:rPr lang="zh-CN" altLang="zh-CN" sz="2000" dirty="0">
                <a:solidFill>
                  <a:srgbClr val="FFFFFF"/>
                </a:solidFill>
              </a:rPr>
              <a:t>〈结合虚拟与现实〉 </a:t>
            </a:r>
          </a:p>
        </p:txBody>
      </p:sp>
      <p:sp>
        <p:nvSpPr>
          <p:cNvPr id="8" name="矩形 7"/>
          <p:cNvSpPr/>
          <p:nvPr/>
        </p:nvSpPr>
        <p:spPr>
          <a:xfrm>
            <a:off x="1897798" y="1301634"/>
            <a:ext cx="5473249" cy="451406"/>
          </a:xfrm>
          <a:prstGeom prst="rect">
            <a:avLst/>
          </a:prstGeom>
        </p:spPr>
        <p:txBody>
          <a:bodyPr wrap="none">
            <a:spAutoFit/>
          </a:bodyPr>
          <a:lstStyle/>
          <a:p>
            <a:pPr lvl="0">
              <a:lnSpc>
                <a:spcPct val="120000"/>
              </a:lnSpc>
            </a:pPr>
            <a:r>
              <a:rPr lang="en-US" altLang="zh-CN" sz="2000" dirty="0">
                <a:solidFill>
                  <a:srgbClr val="FFFFFF"/>
                </a:solidFill>
              </a:rPr>
              <a:t>3d</a:t>
            </a:r>
            <a:r>
              <a:rPr lang="zh-CN" altLang="zh-CN" sz="2000" dirty="0" smtClean="0">
                <a:solidFill>
                  <a:srgbClr val="FFFFFF"/>
                </a:solidFill>
              </a:rPr>
              <a:t>展现技术</a:t>
            </a:r>
            <a:r>
              <a:rPr lang="en-US" altLang="zh-CN" sz="2000" dirty="0" smtClean="0">
                <a:solidFill>
                  <a:srgbClr val="FFFFFF"/>
                </a:solidFill>
              </a:rPr>
              <a:t>——</a:t>
            </a:r>
            <a:r>
              <a:rPr lang="en-US" altLang="zh-CN" sz="2000" dirty="0">
                <a:solidFill>
                  <a:srgbClr val="FFFFFF"/>
                </a:solidFill>
              </a:rPr>
              <a:t>Registered in 3-D</a:t>
            </a:r>
            <a:r>
              <a:rPr lang="zh-CN" altLang="zh-CN" sz="2000" dirty="0">
                <a:solidFill>
                  <a:srgbClr val="FFFFFF"/>
                </a:solidFill>
              </a:rPr>
              <a:t>〈</a:t>
            </a:r>
            <a:r>
              <a:rPr lang="en-US" altLang="zh-CN" sz="2000" dirty="0">
                <a:solidFill>
                  <a:srgbClr val="FFFFFF"/>
                </a:solidFill>
              </a:rPr>
              <a:t>3D</a:t>
            </a:r>
            <a:r>
              <a:rPr lang="zh-CN" altLang="zh-CN" sz="2000" dirty="0">
                <a:solidFill>
                  <a:srgbClr val="FFFFFF"/>
                </a:solidFill>
              </a:rPr>
              <a:t>定位〉 </a:t>
            </a:r>
          </a:p>
        </p:txBody>
      </p:sp>
      <p:sp>
        <p:nvSpPr>
          <p:cNvPr id="9" name="矩形 8"/>
          <p:cNvSpPr/>
          <p:nvPr/>
        </p:nvSpPr>
        <p:spPr>
          <a:xfrm>
            <a:off x="1966744" y="5291406"/>
            <a:ext cx="9497983" cy="747897"/>
          </a:xfrm>
          <a:prstGeom prst="rect">
            <a:avLst/>
          </a:prstGeom>
        </p:spPr>
        <p:txBody>
          <a:bodyPr wrap="square">
            <a:spAutoFit/>
          </a:bodyPr>
          <a:lstStyle/>
          <a:p>
            <a:pPr>
              <a:lnSpc>
                <a:spcPct val="120000"/>
              </a:lnSpc>
            </a:pPr>
            <a:r>
              <a:rPr lang="zh-CN" altLang="zh-CN" dirty="0">
                <a:solidFill>
                  <a:srgbClr val="FFFFFF"/>
                </a:solidFill>
              </a:rPr>
              <a:t>用于展示增强现实 场景一般只采用平板三维显示技术，包括各种基于眼镜的 </a:t>
            </a:r>
            <a:r>
              <a:rPr lang="en-US" altLang="zh-CN" dirty="0">
                <a:solidFill>
                  <a:srgbClr val="FFFFFF"/>
                </a:solidFill>
              </a:rPr>
              <a:t>3D </a:t>
            </a:r>
            <a:r>
              <a:rPr lang="zh-CN" altLang="zh-CN" dirty="0">
                <a:solidFill>
                  <a:srgbClr val="FFFFFF"/>
                </a:solidFill>
              </a:rPr>
              <a:t>显示技术以及裸眼 </a:t>
            </a:r>
            <a:r>
              <a:rPr lang="en-US" altLang="zh-CN" dirty="0">
                <a:solidFill>
                  <a:srgbClr val="FFFFFF"/>
                </a:solidFill>
              </a:rPr>
              <a:t>3D </a:t>
            </a:r>
            <a:r>
              <a:rPr lang="zh-CN" altLang="zh-CN" dirty="0">
                <a:solidFill>
                  <a:srgbClr val="FFFFFF"/>
                </a:solidFill>
              </a:rPr>
              <a:t>显示技术，以提高增强现实场景展示的立体空间感。</a:t>
            </a:r>
          </a:p>
        </p:txBody>
      </p:sp>
      <p:sp>
        <p:nvSpPr>
          <p:cNvPr id="10" name="矩形 9"/>
          <p:cNvSpPr/>
          <p:nvPr/>
        </p:nvSpPr>
        <p:spPr>
          <a:xfrm>
            <a:off x="1949583" y="3357199"/>
            <a:ext cx="9635284" cy="1200329"/>
          </a:xfrm>
          <a:prstGeom prst="rect">
            <a:avLst/>
          </a:prstGeom>
        </p:spPr>
        <p:txBody>
          <a:bodyPr wrap="square">
            <a:spAutoFit/>
          </a:bodyPr>
          <a:lstStyle/>
          <a:p>
            <a:r>
              <a:rPr lang="zh-CN" altLang="zh-CN" dirty="0">
                <a:solidFill>
                  <a:srgbClr val="FFFFFF"/>
                </a:solidFill>
              </a:rPr>
              <a:t>传统的二维平面的人机交互手段，如鼠标，</a:t>
            </a:r>
            <a:r>
              <a:rPr lang="zh-CN" altLang="zh-CN" dirty="0" smtClean="0">
                <a:solidFill>
                  <a:srgbClr val="FFFFFF"/>
                </a:solidFill>
              </a:rPr>
              <a:t>无法应用于增强现实技术</a:t>
            </a:r>
            <a:r>
              <a:rPr lang="zh-CN" altLang="zh-CN" dirty="0">
                <a:solidFill>
                  <a:srgbClr val="FFFFFF"/>
                </a:solidFill>
              </a:rPr>
              <a:t>。全新的三维空间交互技术，如人体动作捕捉或手势识别，能够以更准确的方式让使用者 在现实场景中实现与虚拟物体的互动，同时辅助逐渐成 熟的语音识别、</a:t>
            </a:r>
            <a:r>
              <a:rPr lang="en-US" altLang="zh-CN" dirty="0">
                <a:solidFill>
                  <a:srgbClr val="FFFFFF"/>
                </a:solidFill>
              </a:rPr>
              <a:t>3D</a:t>
            </a:r>
            <a:r>
              <a:rPr lang="zh-CN" altLang="zh-CN" dirty="0">
                <a:solidFill>
                  <a:srgbClr val="FFFFFF"/>
                </a:solidFill>
              </a:rPr>
              <a:t>虚拟环绕声、</a:t>
            </a:r>
            <a:r>
              <a:rPr lang="zh-CN" altLang="zh-CN" dirty="0" smtClean="0">
                <a:solidFill>
                  <a:srgbClr val="FFFFFF"/>
                </a:solidFill>
              </a:rPr>
              <a:t>虚拟触感反馈等多模态交互技术在增强现实技术中广泛应</a:t>
            </a:r>
            <a:r>
              <a:rPr lang="zh-CN" altLang="zh-CN" dirty="0">
                <a:solidFill>
                  <a:srgbClr val="FFFFFF"/>
                </a:solidFill>
              </a:rPr>
              <a:t>用，以实现更自然的 虚实融合的人机交互方式。</a:t>
            </a:r>
            <a:endParaRPr lang="en-US" altLang="zh-CN" dirty="0">
              <a:solidFill>
                <a:srgbClr val="FFFFFF"/>
              </a:solidFill>
            </a:endParaRPr>
          </a:p>
        </p:txBody>
      </p:sp>
      <p:sp>
        <p:nvSpPr>
          <p:cNvPr id="11" name="矩形 10"/>
          <p:cNvSpPr/>
          <p:nvPr/>
        </p:nvSpPr>
        <p:spPr>
          <a:xfrm>
            <a:off x="1125769" y="6488668"/>
            <a:ext cx="11248585" cy="276999"/>
          </a:xfrm>
          <a:prstGeom prst="rect">
            <a:avLst/>
          </a:prstGeom>
        </p:spPr>
        <p:txBody>
          <a:bodyPr wrap="square">
            <a:spAutoFit/>
          </a:bodyPr>
          <a:lstStyle/>
          <a:p>
            <a:r>
              <a:rPr lang="zh-CN" altLang="zh-CN" sz="1200" dirty="0">
                <a:solidFill>
                  <a:srgbClr val="FFFFFF"/>
                </a:solidFill>
              </a:rPr>
              <a:t>来自：吴帆，张亮</a:t>
            </a:r>
            <a:r>
              <a:rPr lang="en-US" altLang="zh-CN" sz="1200" dirty="0" smtClean="0">
                <a:solidFill>
                  <a:srgbClr val="FFFFFF"/>
                </a:solidFill>
              </a:rPr>
              <a:t>. </a:t>
            </a:r>
            <a:r>
              <a:rPr lang="zh-CN" altLang="zh-CN" sz="1200" dirty="0" smtClean="0">
                <a:solidFill>
                  <a:srgbClr val="FFFFFF"/>
                </a:solidFill>
              </a:rPr>
              <a:t>增强现实技术原理及</a:t>
            </a:r>
            <a:r>
              <a:rPr lang="zh-CN" altLang="zh-CN" sz="1200" dirty="0">
                <a:solidFill>
                  <a:srgbClr val="FFFFFF"/>
                </a:solidFill>
              </a:rPr>
              <a:t>其在电视中的应用</a:t>
            </a:r>
            <a:r>
              <a:rPr lang="en-US" altLang="zh-CN" sz="1200" dirty="0">
                <a:solidFill>
                  <a:srgbClr val="FFFFFF"/>
                </a:solidFill>
              </a:rPr>
              <a:t>[J].</a:t>
            </a:r>
            <a:r>
              <a:rPr lang="zh-CN" altLang="zh-CN" sz="1200" dirty="0">
                <a:solidFill>
                  <a:srgbClr val="FFFFFF"/>
                </a:solidFill>
              </a:rPr>
              <a:t>电视技术，</a:t>
            </a:r>
            <a:r>
              <a:rPr lang="en-US" altLang="zh-CN" sz="1200" dirty="0">
                <a:solidFill>
                  <a:srgbClr val="FFFFFF"/>
                </a:solidFill>
              </a:rPr>
              <a:t>2013</a:t>
            </a:r>
            <a:r>
              <a:rPr lang="zh-CN" altLang="zh-CN" sz="1200" dirty="0">
                <a:solidFill>
                  <a:srgbClr val="FFFFFF"/>
                </a:solidFill>
              </a:rPr>
              <a:t>，</a:t>
            </a:r>
            <a:r>
              <a:rPr lang="en-US" altLang="zh-CN" sz="1200" dirty="0">
                <a:solidFill>
                  <a:srgbClr val="FFFFFF"/>
                </a:solidFill>
              </a:rPr>
              <a:t>37</a:t>
            </a:r>
            <a:r>
              <a:rPr lang="zh-CN" altLang="zh-CN" sz="1200" dirty="0">
                <a:solidFill>
                  <a:srgbClr val="FFFFFF"/>
                </a:solidFill>
              </a:rPr>
              <a:t>（</a:t>
            </a:r>
            <a:r>
              <a:rPr lang="en-US" altLang="zh-CN" sz="1200" dirty="0">
                <a:solidFill>
                  <a:srgbClr val="FFFFFF"/>
                </a:solidFill>
              </a:rPr>
              <a:t>2</a:t>
            </a:r>
            <a:r>
              <a:rPr lang="zh-CN" altLang="zh-CN" sz="1200" dirty="0">
                <a:solidFill>
                  <a:srgbClr val="FFFFFF"/>
                </a:solidFill>
              </a:rPr>
              <a:t>）</a:t>
            </a:r>
            <a:r>
              <a:rPr lang="en-US" altLang="zh-CN" sz="1200" dirty="0">
                <a:solidFill>
                  <a:srgbClr val="FFFFFF"/>
                </a:solidFill>
              </a:rPr>
              <a:t>.</a:t>
            </a:r>
            <a:endParaRPr lang="zh-CN" altLang="zh-CN" sz="1200" dirty="0">
              <a:solidFill>
                <a:srgbClr val="FFFFFF"/>
              </a:solidFill>
            </a:endParaRPr>
          </a:p>
        </p:txBody>
      </p:sp>
    </p:spTree>
    <p:extLst>
      <p:ext uri="{BB962C8B-B14F-4D97-AF65-F5344CB8AC3E}">
        <p14:creationId xmlns:p14="http://schemas.microsoft.com/office/powerpoint/2010/main" val="2399987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b="1" dirty="0">
                  <a:solidFill>
                    <a:srgbClr val="FFFFFF"/>
                  </a:solidFill>
                </a:rPr>
                <a:t>主要特点</a:t>
              </a:r>
              <a:endParaRPr lang="zh-CN" altLang="zh-CN" sz="4000" dirty="0">
                <a:solidFill>
                  <a:srgbClr val="FFFFFF"/>
                </a:solidFill>
              </a:endParaRPr>
            </a:p>
          </p:txBody>
        </p:sp>
      </p:grpSp>
      <p:sp>
        <p:nvSpPr>
          <p:cNvPr id="2" name="矩形 1"/>
          <p:cNvSpPr/>
          <p:nvPr/>
        </p:nvSpPr>
        <p:spPr>
          <a:xfrm>
            <a:off x="1022793" y="1509854"/>
            <a:ext cx="6096000" cy="1887696"/>
          </a:xfrm>
          <a:prstGeom prst="rect">
            <a:avLst/>
          </a:prstGeom>
        </p:spPr>
        <p:txBody>
          <a:bodyPr>
            <a:spAutoFit/>
          </a:bodyPr>
          <a:lstStyle/>
          <a:p>
            <a:pPr>
              <a:lnSpc>
                <a:spcPct val="200000"/>
              </a:lnSpc>
            </a:pPr>
            <a:r>
              <a:rPr lang="zh-CN" altLang="zh-CN" sz="2000" dirty="0">
                <a:solidFill>
                  <a:srgbClr val="FFFFFF"/>
                </a:solidFill>
              </a:rPr>
              <a:t>真实世界和虚拟世界的信息集成</a:t>
            </a:r>
            <a:r>
              <a:rPr lang="zh-CN" altLang="zh-CN" sz="2000" dirty="0" smtClean="0">
                <a:solidFill>
                  <a:srgbClr val="FFFFFF"/>
                </a:solidFill>
              </a:rPr>
              <a:t>；</a:t>
            </a:r>
            <a:endParaRPr lang="en-US" altLang="zh-CN" sz="2000" dirty="0" smtClean="0">
              <a:solidFill>
                <a:srgbClr val="FFFFFF"/>
              </a:solidFill>
            </a:endParaRPr>
          </a:p>
          <a:p>
            <a:pPr>
              <a:lnSpc>
                <a:spcPct val="200000"/>
              </a:lnSpc>
            </a:pPr>
            <a:r>
              <a:rPr lang="zh-CN" altLang="zh-CN" sz="2000" dirty="0" smtClean="0">
                <a:solidFill>
                  <a:srgbClr val="FFFFFF"/>
                </a:solidFill>
              </a:rPr>
              <a:t>具有实时</a:t>
            </a:r>
            <a:r>
              <a:rPr lang="zh-CN" altLang="zh-CN" sz="2000" dirty="0">
                <a:solidFill>
                  <a:srgbClr val="FFFFFF"/>
                </a:solidFill>
              </a:rPr>
              <a:t>交互性</a:t>
            </a:r>
            <a:r>
              <a:rPr lang="zh-CN" altLang="zh-CN" sz="2000" dirty="0" smtClean="0">
                <a:solidFill>
                  <a:srgbClr val="FFFFFF"/>
                </a:solidFill>
              </a:rPr>
              <a:t>；</a:t>
            </a:r>
            <a:endParaRPr lang="en-US" altLang="zh-CN" sz="2000" dirty="0" smtClean="0">
              <a:solidFill>
                <a:srgbClr val="FFFFFF"/>
              </a:solidFill>
            </a:endParaRPr>
          </a:p>
          <a:p>
            <a:pPr>
              <a:lnSpc>
                <a:spcPct val="200000"/>
              </a:lnSpc>
            </a:pPr>
            <a:r>
              <a:rPr lang="zh-CN" altLang="zh-CN" sz="2000" dirty="0" smtClean="0">
                <a:solidFill>
                  <a:srgbClr val="FFFFFF"/>
                </a:solidFill>
              </a:rPr>
              <a:t>是在三维尺度空间中增添定位虚拟</a:t>
            </a:r>
            <a:r>
              <a:rPr lang="zh-CN" altLang="zh-CN" sz="2000" dirty="0">
                <a:solidFill>
                  <a:srgbClr val="FFFFFF"/>
                </a:solidFill>
              </a:rPr>
              <a:t>物体。 </a:t>
            </a:r>
            <a:endParaRPr lang="zh-CN" altLang="en-US" sz="2000" dirty="0">
              <a:solidFill>
                <a:srgbClr val="FFFFFF"/>
              </a:solidFill>
            </a:endParaRPr>
          </a:p>
        </p:txBody>
      </p:sp>
    </p:spTree>
    <p:extLst>
      <p:ext uri="{BB962C8B-B14F-4D97-AF65-F5344CB8AC3E}">
        <p14:creationId xmlns:p14="http://schemas.microsoft.com/office/powerpoint/2010/main" val="645066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923330"/>
          </a:xfrm>
          <a:prstGeom prst="rect">
            <a:avLst/>
          </a:prstGeom>
        </p:spPr>
        <p:txBody>
          <a:bodyPr wrap="square">
            <a:spAutoFit/>
          </a:bodyPr>
          <a:lstStyle/>
          <a:p>
            <a:r>
              <a:rPr lang="zh-CN" altLang="zh-CN" dirty="0">
                <a:solidFill>
                  <a:srgbClr val="FFFFFF"/>
                </a:solidFill>
              </a:rPr>
              <a:t>基于计算机显示器的</a:t>
            </a:r>
            <a:r>
              <a:rPr lang="en-US" altLang="zh-CN" dirty="0">
                <a:solidFill>
                  <a:srgbClr val="FFFFFF"/>
                </a:solidFill>
              </a:rPr>
              <a:t>AR</a:t>
            </a:r>
            <a:r>
              <a:rPr lang="zh-CN" altLang="zh-CN" dirty="0">
                <a:solidFill>
                  <a:srgbClr val="FFFFFF"/>
                </a:solidFill>
              </a:rPr>
              <a:t>实现方案中，摄像机摄取的真实世界图像输入到计算机中，与计算机图形系统产生的虚拟景象合成，并输出到屏幕显示器。用户从屏幕上看到最终的增强场景图片。它虽然简单，但不能带给用户多少沉浸感</a:t>
            </a:r>
          </a:p>
        </p:txBody>
      </p:sp>
      <p:sp>
        <p:nvSpPr>
          <p:cNvPr id="8" name="矩形 7"/>
          <p:cNvSpPr/>
          <p:nvPr/>
        </p:nvSpPr>
        <p:spPr>
          <a:xfrm>
            <a:off x="1897798" y="1353117"/>
            <a:ext cx="1977697" cy="451406"/>
          </a:xfrm>
          <a:prstGeom prst="rect">
            <a:avLst/>
          </a:prstGeom>
        </p:spPr>
        <p:txBody>
          <a:bodyPr wrap="none">
            <a:spAutoFit/>
          </a:bodyPr>
          <a:lstStyle/>
          <a:p>
            <a:pPr lvl="0">
              <a:lnSpc>
                <a:spcPct val="120000"/>
              </a:lnSpc>
            </a:pPr>
            <a:r>
              <a:rPr lang="en-US" altLang="zh-CN" sz="2000" dirty="0">
                <a:solidFill>
                  <a:srgbClr val="FFFFFF"/>
                </a:solidFill>
              </a:rPr>
              <a:t>Monitor-Based</a:t>
            </a:r>
            <a:r>
              <a:rPr lang="zh-CN" altLang="zh-CN" sz="2000" dirty="0">
                <a:solidFill>
                  <a:srgbClr val="FFFFFF"/>
                </a:solidFill>
              </a:rPr>
              <a:t> </a:t>
            </a:r>
          </a:p>
        </p:txBody>
      </p:sp>
      <p:pic>
        <p:nvPicPr>
          <p:cNvPr id="18" name="图片 17" descr="https://gss0.bdstatic.com/94o3dSag_xI4khGkpoWK1HF6hhy/baike/c0%3Dbaike80%2C5%2C5%2C80%2C26/sign=d456bbcea5c27d1eb12b33967abcc60b/21a4462309f79052984b4e540df3d7ca7bcbd507.jpg"/>
          <p:cNvPicPr/>
          <p:nvPr/>
        </p:nvPicPr>
        <p:blipFill>
          <a:blip r:embed="rId2">
            <a:extLst>
              <a:ext uri="{28A0092B-C50C-407E-A947-70E740481C1C}">
                <a14:useLocalDpi xmlns:a14="http://schemas.microsoft.com/office/drawing/2010/main" val="0"/>
              </a:ext>
            </a:extLst>
          </a:blip>
          <a:srcRect/>
          <a:stretch>
            <a:fillRect/>
          </a:stretch>
        </p:blipFill>
        <p:spPr bwMode="auto">
          <a:xfrm>
            <a:off x="2291769" y="2832710"/>
            <a:ext cx="8176803" cy="3870839"/>
          </a:xfrm>
          <a:prstGeom prst="rect">
            <a:avLst/>
          </a:prstGeom>
          <a:noFill/>
          <a:ln>
            <a:noFill/>
          </a:ln>
        </p:spPr>
      </p:pic>
    </p:spTree>
    <p:extLst>
      <p:ext uri="{BB962C8B-B14F-4D97-AF65-F5344CB8AC3E}">
        <p14:creationId xmlns:p14="http://schemas.microsoft.com/office/powerpoint/2010/main" val="2426602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2</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1200329"/>
          </a:xfrm>
          <a:prstGeom prst="rect">
            <a:avLst/>
          </a:prstGeom>
        </p:spPr>
        <p:txBody>
          <a:bodyPr wrap="square">
            <a:spAutoFit/>
          </a:bodyPr>
          <a:lstStyle/>
          <a:p>
            <a:r>
              <a:rPr lang="zh-CN" altLang="zh-CN" dirty="0">
                <a:solidFill>
                  <a:srgbClr val="FFFFFF"/>
                </a:solidFill>
              </a:rPr>
              <a:t>头盔式显示器</a:t>
            </a:r>
            <a:r>
              <a:rPr lang="en-US" altLang="zh-CN" dirty="0">
                <a:solidFill>
                  <a:srgbClr val="FFFFFF"/>
                </a:solidFill>
              </a:rPr>
              <a:t>(Head-mounted displays,</a:t>
            </a:r>
            <a:r>
              <a:rPr lang="zh-CN" altLang="zh-CN" dirty="0">
                <a:solidFill>
                  <a:srgbClr val="FFFFFF"/>
                </a:solidFill>
              </a:rPr>
              <a:t>简称</a:t>
            </a:r>
            <a:r>
              <a:rPr lang="en-US" altLang="zh-CN" dirty="0">
                <a:solidFill>
                  <a:srgbClr val="FFFFFF"/>
                </a:solidFill>
              </a:rPr>
              <a:t>HMD)</a:t>
            </a:r>
            <a:r>
              <a:rPr lang="zh-CN" altLang="zh-CN" dirty="0">
                <a:solidFill>
                  <a:srgbClr val="FFFFFF"/>
                </a:solidFill>
              </a:rPr>
              <a:t>被广泛应用于虚拟现实系统中，用以增强用户的视觉沉浸感。增强现实技术的研究者们也采用了类似的显示技术，这就是在</a:t>
            </a:r>
            <a:r>
              <a:rPr lang="en-US" altLang="zh-CN" dirty="0">
                <a:solidFill>
                  <a:srgbClr val="FFFFFF"/>
                </a:solidFill>
              </a:rPr>
              <a:t>AR</a:t>
            </a:r>
            <a:r>
              <a:rPr lang="zh-CN" altLang="zh-CN" dirty="0">
                <a:solidFill>
                  <a:srgbClr val="FFFFFF"/>
                </a:solidFill>
              </a:rPr>
              <a:t>中广泛应用的穿透式</a:t>
            </a:r>
            <a:r>
              <a:rPr lang="en-US" altLang="zh-CN" dirty="0">
                <a:solidFill>
                  <a:srgbClr val="FFFFFF"/>
                </a:solidFill>
              </a:rPr>
              <a:t>HMD</a:t>
            </a:r>
            <a:r>
              <a:rPr lang="zh-CN" altLang="zh-CN" dirty="0">
                <a:solidFill>
                  <a:srgbClr val="FFFFFF"/>
                </a:solidFill>
              </a:rPr>
              <a:t>，光学透视式增强现实系统具有简单、分辨率高、没有视觉偏差等优点，但它同时也存在着定位精度要求高、延迟匹配难、视野相对较窄和价格高等不足</a:t>
            </a:r>
          </a:p>
        </p:txBody>
      </p:sp>
      <p:sp>
        <p:nvSpPr>
          <p:cNvPr id="8" name="矩形 7"/>
          <p:cNvSpPr/>
          <p:nvPr/>
        </p:nvSpPr>
        <p:spPr>
          <a:xfrm>
            <a:off x="1897798" y="1353117"/>
            <a:ext cx="1467068" cy="451406"/>
          </a:xfrm>
          <a:prstGeom prst="rect">
            <a:avLst/>
          </a:prstGeom>
        </p:spPr>
        <p:txBody>
          <a:bodyPr wrap="none">
            <a:spAutoFit/>
          </a:bodyPr>
          <a:lstStyle/>
          <a:p>
            <a:pPr lvl="0">
              <a:lnSpc>
                <a:spcPct val="120000"/>
              </a:lnSpc>
            </a:pPr>
            <a:r>
              <a:rPr lang="zh-CN" altLang="zh-CN" sz="2000" dirty="0">
                <a:solidFill>
                  <a:srgbClr val="FFFFFF"/>
                </a:solidFill>
              </a:rPr>
              <a:t>光学透视式 </a:t>
            </a:r>
          </a:p>
        </p:txBody>
      </p:sp>
      <p:pic>
        <p:nvPicPr>
          <p:cNvPr id="11" name="图片 10" descr="https://gss1.bdstatic.com/9vo3dSag_xI4khGkpoWK1HF6hhy/baike/c0%3Dbaike92%2C5%2C5%2C92%2C30/sign=4311ed53b2de9c82b268f1dd0de8eb6f/f9198618367adab49ba412298ad4b31c8701e460.jpg"/>
          <p:cNvPicPr/>
          <p:nvPr/>
        </p:nvPicPr>
        <p:blipFill>
          <a:blip r:embed="rId2">
            <a:extLst>
              <a:ext uri="{28A0092B-C50C-407E-A947-70E740481C1C}">
                <a14:useLocalDpi xmlns:a14="http://schemas.microsoft.com/office/drawing/2010/main" val="0"/>
              </a:ext>
            </a:extLst>
          </a:blip>
          <a:srcRect/>
          <a:stretch>
            <a:fillRect/>
          </a:stretch>
        </p:blipFill>
        <p:spPr bwMode="auto">
          <a:xfrm>
            <a:off x="2840985" y="3140479"/>
            <a:ext cx="6669056" cy="3717521"/>
          </a:xfrm>
          <a:prstGeom prst="rect">
            <a:avLst/>
          </a:prstGeom>
          <a:noFill/>
          <a:ln>
            <a:noFill/>
          </a:ln>
        </p:spPr>
      </p:pic>
    </p:spTree>
    <p:extLst>
      <p:ext uri="{BB962C8B-B14F-4D97-AF65-F5344CB8AC3E}">
        <p14:creationId xmlns:p14="http://schemas.microsoft.com/office/powerpoint/2010/main" val="1500290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966496" y="1603575"/>
            <a:ext cx="4755822" cy="4184577"/>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36151" y="1609077"/>
            <a:ext cx="3134191" cy="1862048"/>
          </a:xfrm>
          <a:prstGeom prst="rect">
            <a:avLst/>
          </a:prstGeom>
          <a:solidFill>
            <a:srgbClr val="1181B3"/>
          </a:solidFill>
        </p:spPr>
        <p:txBody>
          <a:bodyPr wrap="none" rtlCol="0">
            <a:spAutoFit/>
          </a:bodyPr>
          <a:lstStyle/>
          <a:p>
            <a:r>
              <a:rPr lang="zh-CN" altLang="en-US" sz="11500" dirty="0">
                <a:solidFill>
                  <a:schemeClr val="bg1"/>
                </a:solidFill>
              </a:rPr>
              <a:t>目录</a:t>
            </a:r>
          </a:p>
        </p:txBody>
      </p:sp>
      <p:sp>
        <p:nvSpPr>
          <p:cNvPr id="5" name="TextBox 29"/>
          <p:cNvSpPr txBox="1"/>
          <p:nvPr/>
        </p:nvSpPr>
        <p:spPr>
          <a:xfrm>
            <a:off x="4548578" y="3726766"/>
            <a:ext cx="2121764" cy="579005"/>
          </a:xfrm>
          <a:prstGeom prst="rect">
            <a:avLst/>
          </a:prstGeom>
          <a:solidFill>
            <a:srgbClr val="1181B3"/>
          </a:solidFill>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nvCxnSpPr>
        <p:spPr>
          <a:xfrm>
            <a:off x="6966496" y="1659273"/>
            <a:ext cx="0" cy="4128879"/>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955601" y="414922"/>
            <a:ext cx="782759" cy="710214"/>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itchFamily="34" charset="-122"/>
                <a:ea typeface="微软雅黑" pitchFamily="34" charset="-122"/>
              </a:rPr>
              <a:t>LOGO</a:t>
            </a:r>
            <a:endParaRPr lang="zh-CN" altLang="en-US" sz="1600" dirty="0">
              <a:latin typeface="微软雅黑" pitchFamily="34" charset="-122"/>
              <a:ea typeface="微软雅黑" pitchFamily="34" charset="-122"/>
            </a:endParaRPr>
          </a:p>
        </p:txBody>
      </p:sp>
      <p:sp>
        <p:nvSpPr>
          <p:cNvPr id="2" name="同心圆 1"/>
          <p:cNvSpPr/>
          <p:nvPr/>
        </p:nvSpPr>
        <p:spPr>
          <a:xfrm>
            <a:off x="7138737" y="227797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7136632" y="2864551"/>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同心圆 16"/>
          <p:cNvSpPr/>
          <p:nvPr/>
        </p:nvSpPr>
        <p:spPr>
          <a:xfrm>
            <a:off x="7138735" y="349612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7138736" y="4097708"/>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9" name="组合 18"/>
          <p:cNvGrpSpPr/>
          <p:nvPr/>
        </p:nvGrpSpPr>
        <p:grpSpPr>
          <a:xfrm>
            <a:off x="7756157" y="1687287"/>
            <a:ext cx="2921768" cy="3459541"/>
            <a:chOff x="5592774" y="1288793"/>
            <a:chExt cx="2921768" cy="3459541"/>
          </a:xfrm>
        </p:grpSpPr>
        <p:sp>
          <p:nvSpPr>
            <p:cNvPr id="20" name="TextBox 75"/>
            <p:cNvSpPr txBox="1"/>
            <p:nvPr/>
          </p:nvSpPr>
          <p:spPr>
            <a:xfrm>
              <a:off x="5592774" y="1288793"/>
              <a:ext cx="2921768" cy="584775"/>
            </a:xfrm>
            <a:prstGeom prst="rect">
              <a:avLst/>
            </a:prstGeom>
            <a:noFill/>
          </p:spPr>
          <p:txBody>
            <a:bodyPr wrap="square" rtlCol="0">
              <a:spAutoFit/>
            </a:bodyPr>
            <a:lstStyle/>
            <a:p>
              <a:r>
                <a:rPr lang="zh-CN" altLang="en-US" sz="3200" b="1" dirty="0" smtClean="0">
                  <a:solidFill>
                    <a:schemeClr val="bg1"/>
                  </a:solidFill>
                  <a:latin typeface="+mn-ea"/>
                </a:rPr>
                <a:t>增强现实（</a:t>
              </a:r>
              <a:r>
                <a:rPr lang="en-US" altLang="zh-CN" sz="3200" b="1" dirty="0" smtClean="0">
                  <a:solidFill>
                    <a:schemeClr val="bg1"/>
                  </a:solidFill>
                  <a:latin typeface="+mn-ea"/>
                </a:rPr>
                <a:t>AR</a:t>
              </a:r>
              <a:r>
                <a:rPr lang="zh-CN" altLang="en-US" sz="3200" b="1" dirty="0" smtClean="0">
                  <a:solidFill>
                    <a:schemeClr val="bg1"/>
                  </a:solidFill>
                  <a:latin typeface="+mn-ea"/>
                </a:rPr>
                <a:t>）</a:t>
              </a:r>
              <a:endParaRPr lang="zh-CN" altLang="en-US" sz="3200" b="1" dirty="0">
                <a:solidFill>
                  <a:schemeClr val="bg1"/>
                </a:solidFill>
                <a:latin typeface="+mn-ea"/>
              </a:endParaRPr>
            </a:p>
          </p:txBody>
        </p:sp>
        <p:sp>
          <p:nvSpPr>
            <p:cNvPr id="22" name="TextBox 86"/>
            <p:cNvSpPr txBox="1"/>
            <p:nvPr/>
          </p:nvSpPr>
          <p:spPr>
            <a:xfrm>
              <a:off x="5636096" y="2466221"/>
              <a:ext cx="1723549" cy="400110"/>
            </a:xfrm>
            <a:prstGeom prst="rect">
              <a:avLst/>
            </a:prstGeom>
            <a:noFill/>
          </p:spPr>
          <p:txBody>
            <a:bodyPr wrap="none" rtlCol="0">
              <a:spAutoFit/>
            </a:bodyPr>
            <a:lstStyle/>
            <a:p>
              <a:r>
                <a:rPr lang="zh-CN" altLang="en-US" sz="2000" b="1" dirty="0" smtClean="0">
                  <a:solidFill>
                    <a:schemeClr val="bg1"/>
                  </a:solidFill>
                  <a:latin typeface="+mn-ea"/>
                </a:rPr>
                <a:t>团队内部协议</a:t>
              </a:r>
              <a:endParaRPr lang="zh-CN" altLang="en-US" sz="2000" b="1" dirty="0">
                <a:solidFill>
                  <a:schemeClr val="bg1"/>
                </a:solidFill>
                <a:latin typeface="+mn-ea"/>
              </a:endParaRPr>
            </a:p>
          </p:txBody>
        </p:sp>
        <p:sp>
          <p:nvSpPr>
            <p:cNvPr id="23" name="TextBox 88"/>
            <p:cNvSpPr txBox="1"/>
            <p:nvPr/>
          </p:nvSpPr>
          <p:spPr>
            <a:xfrm>
              <a:off x="5645814" y="3072631"/>
              <a:ext cx="1539204" cy="400110"/>
            </a:xfrm>
            <a:prstGeom prst="rect">
              <a:avLst/>
            </a:prstGeom>
            <a:noFill/>
          </p:spPr>
          <p:txBody>
            <a:bodyPr wrap="none" rtlCol="0">
              <a:spAutoFit/>
            </a:bodyPr>
            <a:lstStyle/>
            <a:p>
              <a:r>
                <a:rPr lang="en-US" altLang="zh-CN" sz="2000" b="1" dirty="0" smtClean="0">
                  <a:solidFill>
                    <a:schemeClr val="bg1"/>
                  </a:solidFill>
                  <a:latin typeface="+mn-ea"/>
                </a:rPr>
                <a:t>AR</a:t>
              </a:r>
              <a:r>
                <a:rPr lang="zh-CN" altLang="en-US" sz="2000" b="1" dirty="0" smtClean="0">
                  <a:solidFill>
                    <a:schemeClr val="bg1"/>
                  </a:solidFill>
                  <a:latin typeface="+mn-ea"/>
                </a:rPr>
                <a:t>产业</a:t>
              </a:r>
              <a:r>
                <a:rPr lang="en-US" altLang="zh-CN" sz="2000" b="1" dirty="0" smtClean="0">
                  <a:solidFill>
                    <a:schemeClr val="bg1"/>
                  </a:solidFill>
                  <a:latin typeface="+mn-ea"/>
                </a:rPr>
                <a:t>PPA</a:t>
              </a:r>
              <a:endParaRPr lang="zh-CN" altLang="en-US" sz="2000" b="1" dirty="0">
                <a:solidFill>
                  <a:schemeClr val="bg1"/>
                </a:solidFill>
                <a:latin typeface="+mn-ea"/>
              </a:endParaRPr>
            </a:p>
          </p:txBody>
        </p:sp>
        <p:sp>
          <p:nvSpPr>
            <p:cNvPr id="26" name="TextBox 90"/>
            <p:cNvSpPr txBox="1"/>
            <p:nvPr/>
          </p:nvSpPr>
          <p:spPr>
            <a:xfrm>
              <a:off x="5645865" y="4348224"/>
              <a:ext cx="1723549"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参考文献汇总</a:t>
              </a:r>
              <a:endParaRPr lang="zh-CN" altLang="en-US" dirty="0"/>
            </a:p>
          </p:txBody>
        </p:sp>
      </p:grpSp>
      <p:sp>
        <p:nvSpPr>
          <p:cNvPr id="27" name="同心圆 26"/>
          <p:cNvSpPr/>
          <p:nvPr/>
        </p:nvSpPr>
        <p:spPr>
          <a:xfrm>
            <a:off x="7146227" y="4722183"/>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TextBox 90"/>
          <p:cNvSpPr txBox="1"/>
          <p:nvPr/>
        </p:nvSpPr>
        <p:spPr>
          <a:xfrm>
            <a:off x="7799478" y="4077273"/>
            <a:ext cx="1980029"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本周进一步调研</a:t>
            </a:r>
            <a:endParaRPr lang="zh-CN" altLang="en-US" dirty="0"/>
          </a:p>
        </p:txBody>
      </p:sp>
      <p:sp>
        <p:nvSpPr>
          <p:cNvPr id="29" name="TextBox 90"/>
          <p:cNvSpPr txBox="1"/>
          <p:nvPr/>
        </p:nvSpPr>
        <p:spPr>
          <a:xfrm>
            <a:off x="7809197" y="2302513"/>
            <a:ext cx="1723549"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本周团队工作</a:t>
            </a:r>
            <a:endParaRPr lang="zh-CN" altLang="en-US" dirty="0"/>
          </a:p>
        </p:txBody>
      </p:sp>
    </p:spTree>
    <p:extLst>
      <p:ext uri="{BB962C8B-B14F-4D97-AF65-F5344CB8AC3E}">
        <p14:creationId xmlns:p14="http://schemas.microsoft.com/office/powerpoint/2010/main" val="3896856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21021" y="142011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3</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80930" y="1800592"/>
            <a:ext cx="9549472" cy="369332"/>
          </a:xfrm>
          <a:prstGeom prst="rect">
            <a:avLst/>
          </a:prstGeom>
        </p:spPr>
        <p:txBody>
          <a:bodyPr wrap="square">
            <a:spAutoFit/>
          </a:bodyPr>
          <a:lstStyle/>
          <a:p>
            <a:r>
              <a:rPr lang="zh-CN" altLang="zh-CN" dirty="0">
                <a:solidFill>
                  <a:srgbClr val="FFFFFF"/>
                </a:solidFill>
              </a:rPr>
              <a:t>视频透视式增强现实系统采用的基于视频合成技术的穿透式</a:t>
            </a:r>
            <a:r>
              <a:rPr lang="en-US" altLang="zh-CN" dirty="0">
                <a:solidFill>
                  <a:srgbClr val="FFFFFF"/>
                </a:solidFill>
              </a:rPr>
              <a:t>HMD(Video See-through HMD)</a:t>
            </a:r>
            <a:endParaRPr lang="zh-CN" altLang="zh-CN" dirty="0">
              <a:solidFill>
                <a:srgbClr val="FFFFFF"/>
              </a:solidFill>
            </a:endParaRPr>
          </a:p>
        </p:txBody>
      </p:sp>
      <p:sp>
        <p:nvSpPr>
          <p:cNvPr id="8" name="矩形 7"/>
          <p:cNvSpPr/>
          <p:nvPr/>
        </p:nvSpPr>
        <p:spPr>
          <a:xfrm>
            <a:off x="1897798" y="1353117"/>
            <a:ext cx="1467068" cy="451406"/>
          </a:xfrm>
          <a:prstGeom prst="rect">
            <a:avLst/>
          </a:prstGeom>
        </p:spPr>
        <p:txBody>
          <a:bodyPr wrap="none">
            <a:spAutoFit/>
          </a:bodyPr>
          <a:lstStyle/>
          <a:p>
            <a:pPr lvl="0">
              <a:lnSpc>
                <a:spcPct val="120000"/>
              </a:lnSpc>
            </a:pPr>
            <a:r>
              <a:rPr lang="zh-CN" altLang="zh-CN" sz="2000" dirty="0">
                <a:solidFill>
                  <a:srgbClr val="FFFFFF"/>
                </a:solidFill>
              </a:rPr>
              <a:t>视频透视式 </a:t>
            </a:r>
          </a:p>
        </p:txBody>
      </p:sp>
      <p:pic>
        <p:nvPicPr>
          <p:cNvPr id="11" name="图片 10" descr="https://gss3.bdstatic.com/-Po3dSag_xI4khGkpoWK1HF6hhy/baike/c0%3Dbaike92%2C5%2C5%2C92%2C30/sign=81c67b4ab812c8fca0fefe9f9d6af920/f603918fa0ec08faa2701acd58ee3d6d55fbda6c.jpg"/>
          <p:cNvPicPr/>
          <p:nvPr/>
        </p:nvPicPr>
        <p:blipFill>
          <a:blip r:embed="rId2">
            <a:extLst>
              <a:ext uri="{28A0092B-C50C-407E-A947-70E740481C1C}">
                <a14:useLocalDpi xmlns:a14="http://schemas.microsoft.com/office/drawing/2010/main" val="0"/>
              </a:ext>
            </a:extLst>
          </a:blip>
          <a:srcRect/>
          <a:stretch>
            <a:fillRect/>
          </a:stretch>
        </p:blipFill>
        <p:spPr bwMode="auto">
          <a:xfrm>
            <a:off x="2394751" y="2402552"/>
            <a:ext cx="7509763" cy="4318159"/>
          </a:xfrm>
          <a:prstGeom prst="rect">
            <a:avLst/>
          </a:prstGeom>
          <a:noFill/>
          <a:ln>
            <a:noFill/>
          </a:ln>
        </p:spPr>
      </p:pic>
    </p:spTree>
    <p:extLst>
      <p:ext uri="{BB962C8B-B14F-4D97-AF65-F5344CB8AC3E}">
        <p14:creationId xmlns:p14="http://schemas.microsoft.com/office/powerpoint/2010/main" val="1394480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812281" y="2539519"/>
            <a:ext cx="6096000" cy="707886"/>
          </a:xfrm>
          <a:prstGeom prst="rect">
            <a:avLst/>
          </a:prstGeom>
        </p:spPr>
        <p:txBody>
          <a:bodyPr>
            <a:spAutoFit/>
          </a:bodyPr>
          <a:lstStyle/>
          <a:p>
            <a:r>
              <a:rPr lang="en-US" altLang="zh-CN" sz="2000" dirty="0">
                <a:solidFill>
                  <a:srgbClr val="FFFFFF"/>
                </a:solidFill>
              </a:rPr>
              <a:t>Vision based </a:t>
            </a:r>
            <a:r>
              <a:rPr lang="en-US" altLang="zh-CN" sz="2000" dirty="0" smtClean="0">
                <a:solidFill>
                  <a:srgbClr val="FFFFFF"/>
                </a:solidFill>
              </a:rPr>
              <a:t>AR</a:t>
            </a:r>
          </a:p>
          <a:p>
            <a:r>
              <a:rPr lang="zh-CN" altLang="zh-CN" sz="2000" dirty="0" smtClean="0">
                <a:solidFill>
                  <a:srgbClr val="FFFFFF"/>
                </a:solidFill>
              </a:rPr>
              <a:t>基于计算机视觉</a:t>
            </a:r>
            <a:r>
              <a:rPr lang="zh-CN" altLang="zh-CN" sz="2000" dirty="0">
                <a:solidFill>
                  <a:srgbClr val="FFFFFF"/>
                </a:solidFill>
              </a:rPr>
              <a:t>的</a:t>
            </a:r>
            <a:r>
              <a:rPr lang="en-US" altLang="zh-CN" sz="2000" dirty="0" smtClean="0">
                <a:solidFill>
                  <a:srgbClr val="FFFFFF"/>
                </a:solidFill>
              </a:rPr>
              <a:t>AR</a:t>
            </a:r>
          </a:p>
        </p:txBody>
      </p:sp>
      <p:sp>
        <p:nvSpPr>
          <p:cNvPr id="13" name="椭圆 12"/>
          <p:cNvSpPr/>
          <p:nvPr/>
        </p:nvSpPr>
        <p:spPr>
          <a:xfrm>
            <a:off x="806835" y="2363974"/>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14" name="椭圆 13"/>
          <p:cNvSpPr/>
          <p:nvPr/>
        </p:nvSpPr>
        <p:spPr>
          <a:xfrm>
            <a:off x="780280" y="4120972"/>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4" name="矩形 3"/>
          <p:cNvSpPr/>
          <p:nvPr/>
        </p:nvSpPr>
        <p:spPr>
          <a:xfrm>
            <a:off x="1880932" y="4238467"/>
            <a:ext cx="6096000" cy="646331"/>
          </a:xfrm>
          <a:prstGeom prst="rect">
            <a:avLst/>
          </a:prstGeom>
        </p:spPr>
        <p:txBody>
          <a:bodyPr>
            <a:spAutoFit/>
          </a:bodyPr>
          <a:lstStyle/>
          <a:p>
            <a:r>
              <a:rPr lang="en-US" altLang="zh-CN" dirty="0">
                <a:solidFill>
                  <a:srgbClr val="FFFFFF"/>
                </a:solidFill>
              </a:rPr>
              <a:t>LBS based AR</a:t>
            </a:r>
            <a:r>
              <a:rPr lang="zh-CN" altLang="zh-CN" dirty="0">
                <a:solidFill>
                  <a:srgbClr val="FFFFFF"/>
                </a:solidFill>
              </a:rPr>
              <a:t>，</a:t>
            </a:r>
            <a:endParaRPr lang="en-US" altLang="zh-CN" dirty="0">
              <a:solidFill>
                <a:srgbClr val="FFFFFF"/>
              </a:solidFill>
            </a:endParaRPr>
          </a:p>
          <a:p>
            <a:r>
              <a:rPr lang="zh-CN" altLang="zh-CN" dirty="0">
                <a:solidFill>
                  <a:srgbClr val="FFFFFF"/>
                </a:solidFill>
              </a:rPr>
              <a:t>基于地理位置信息的</a:t>
            </a:r>
            <a:r>
              <a:rPr lang="en-US" altLang="zh-CN" dirty="0">
                <a:solidFill>
                  <a:srgbClr val="FFFFFF"/>
                </a:solidFill>
              </a:rPr>
              <a:t>AR</a:t>
            </a:r>
            <a:endParaRPr lang="zh-CN" altLang="zh-CN" dirty="0">
              <a:solidFill>
                <a:srgbClr val="FFFFFF"/>
              </a:solidFill>
            </a:endParaRPr>
          </a:p>
        </p:txBody>
      </p:sp>
      <p:sp>
        <p:nvSpPr>
          <p:cNvPr id="5" name="矩形 4"/>
          <p:cNvSpPr/>
          <p:nvPr/>
        </p:nvSpPr>
        <p:spPr>
          <a:xfrm>
            <a:off x="5427344" y="2248990"/>
            <a:ext cx="2304453" cy="400110"/>
          </a:xfrm>
          <a:prstGeom prst="rect">
            <a:avLst/>
          </a:prstGeom>
        </p:spPr>
        <p:txBody>
          <a:bodyPr wrap="none">
            <a:spAutoFit/>
          </a:bodyPr>
          <a:lstStyle/>
          <a:p>
            <a:r>
              <a:rPr lang="en-US" altLang="zh-CN" sz="2000" dirty="0">
                <a:solidFill>
                  <a:srgbClr val="FFFFFF"/>
                </a:solidFill>
              </a:rPr>
              <a:t>Marker-Based AR</a:t>
            </a:r>
            <a:endParaRPr lang="zh-CN" altLang="zh-CN" sz="2000" dirty="0">
              <a:solidFill>
                <a:srgbClr val="FFFFFF"/>
              </a:solidFill>
            </a:endParaRPr>
          </a:p>
        </p:txBody>
      </p:sp>
      <p:sp>
        <p:nvSpPr>
          <p:cNvPr id="6" name="矩形 5"/>
          <p:cNvSpPr/>
          <p:nvPr/>
        </p:nvSpPr>
        <p:spPr>
          <a:xfrm>
            <a:off x="5455875" y="3124206"/>
            <a:ext cx="2088494" cy="400110"/>
          </a:xfrm>
          <a:prstGeom prst="rect">
            <a:avLst/>
          </a:prstGeom>
        </p:spPr>
        <p:txBody>
          <a:bodyPr wrap="none">
            <a:spAutoFit/>
          </a:bodyPr>
          <a:lstStyle/>
          <a:p>
            <a:r>
              <a:rPr lang="zh-CN" altLang="zh-CN" sz="2000" dirty="0">
                <a:solidFill>
                  <a:srgbClr val="FFFFFF"/>
                </a:solidFill>
              </a:rPr>
              <a:t> </a:t>
            </a:r>
            <a:r>
              <a:rPr lang="en-US" altLang="zh-CN" sz="2000" dirty="0">
                <a:solidFill>
                  <a:srgbClr val="FFFFFF"/>
                </a:solidFill>
              </a:rPr>
              <a:t>Marker-Less AR</a:t>
            </a:r>
            <a:r>
              <a:rPr lang="zh-CN" altLang="zh-CN" sz="2000" dirty="0">
                <a:solidFill>
                  <a:srgbClr val="FFFFFF"/>
                </a:solidFill>
              </a:rPr>
              <a:t> </a:t>
            </a:r>
            <a:endParaRPr lang="zh-CN" altLang="en-US" sz="2000" dirty="0">
              <a:solidFill>
                <a:srgbClr val="FFFFFF"/>
              </a:solidFill>
            </a:endParaRPr>
          </a:p>
        </p:txBody>
      </p:sp>
      <p:sp>
        <p:nvSpPr>
          <p:cNvPr id="17" name="左大括号 16"/>
          <p:cNvSpPr/>
          <p:nvPr/>
        </p:nvSpPr>
        <p:spPr>
          <a:xfrm>
            <a:off x="4927778" y="2471583"/>
            <a:ext cx="304800" cy="822960"/>
          </a:xfrm>
          <a:prstGeom prst="leftBrace">
            <a:avLst/>
          </a:prstGeom>
          <a:ln/>
        </p:spPr>
        <p:style>
          <a:lnRef idx="2">
            <a:schemeClr val="accent1"/>
          </a:lnRef>
          <a:fillRef idx="0">
            <a:schemeClr val="accent1"/>
          </a:fillRef>
          <a:effectRef idx="1">
            <a:schemeClr val="accent1"/>
          </a:effectRef>
          <a:fontRef idx="minor">
            <a:schemeClr val="tx1"/>
          </a:fontRef>
        </p:style>
        <p:txBody>
          <a:bodyPr/>
          <a:lstStyle/>
          <a:p>
            <a:endParaRPr lang="zh-CN" altLang="en-US" dirty="0"/>
          </a:p>
        </p:txBody>
      </p:sp>
    </p:spTree>
    <p:extLst>
      <p:ext uri="{BB962C8B-B14F-4D97-AF65-F5344CB8AC3E}">
        <p14:creationId xmlns:p14="http://schemas.microsoft.com/office/powerpoint/2010/main" val="3315932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703592" y="263626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373291"/>
            <a:ext cx="3488924" cy="754173"/>
            <a:chOff x="266330" y="373291"/>
            <a:chExt cx="3488924" cy="754173"/>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71624" y="373291"/>
              <a:ext cx="2236510" cy="707886"/>
            </a:xfrm>
            <a:prstGeom prst="rect">
              <a:avLst/>
            </a:prstGeom>
            <a:noFill/>
          </p:spPr>
          <p:txBody>
            <a:bodyPr wrap="none" rtlCol="0">
              <a:spAutoFit/>
            </a:bodyPr>
            <a:lstStyle/>
            <a:p>
              <a:r>
                <a:rPr lang="zh-CN" altLang="zh-CN" sz="4000" dirty="0">
                  <a:solidFill>
                    <a:srgbClr val="FFFFFF"/>
                  </a:solidFill>
                </a:rPr>
                <a:t>组</a:t>
              </a:r>
              <a:r>
                <a:rPr lang="zh-CN" altLang="zh-CN" sz="4000" dirty="0" smtClean="0">
                  <a:solidFill>
                    <a:srgbClr val="FFFFFF"/>
                  </a:solidFill>
                </a:rPr>
                <a:t>成形式</a:t>
              </a:r>
              <a:endParaRPr lang="zh-CN" altLang="zh-CN" sz="4000" dirty="0">
                <a:solidFill>
                  <a:srgbClr val="FFFFFF"/>
                </a:solidFill>
              </a:endParaRPr>
            </a:p>
          </p:txBody>
        </p:sp>
      </p:grpSp>
      <p:sp>
        <p:nvSpPr>
          <p:cNvPr id="3" name="矩形 2"/>
          <p:cNvSpPr/>
          <p:nvPr/>
        </p:nvSpPr>
        <p:spPr>
          <a:xfrm>
            <a:off x="1897798" y="2547072"/>
            <a:ext cx="9549472" cy="1200329"/>
          </a:xfrm>
          <a:prstGeom prst="rect">
            <a:avLst/>
          </a:prstGeom>
        </p:spPr>
        <p:txBody>
          <a:bodyPr wrap="square">
            <a:spAutoFit/>
          </a:bodyPr>
          <a:lstStyle/>
          <a:p>
            <a:r>
              <a:rPr lang="zh-CN" altLang="zh-CN" dirty="0">
                <a:solidFill>
                  <a:srgbClr val="FFFFFF"/>
                </a:solidFill>
              </a:rPr>
              <a:t>基于计算机视觉的</a:t>
            </a:r>
            <a:r>
              <a:rPr lang="en-US" altLang="zh-CN" dirty="0">
                <a:solidFill>
                  <a:srgbClr val="FFFFFF"/>
                </a:solidFill>
              </a:rPr>
              <a:t>AR</a:t>
            </a:r>
            <a:r>
              <a:rPr lang="zh-CN" altLang="zh-CN" dirty="0">
                <a:solidFill>
                  <a:srgbClr val="FFFFFF"/>
                </a:solidFill>
              </a:rPr>
              <a:t>是利用计算机视觉方法建立现实世界与屏幕之间的映射关系，使我们想要绘制的图形或是</a:t>
            </a:r>
            <a:r>
              <a:rPr lang="en-US" altLang="zh-CN" dirty="0">
                <a:solidFill>
                  <a:srgbClr val="FFFFFF"/>
                </a:solidFill>
              </a:rPr>
              <a:t>3D</a:t>
            </a:r>
            <a:r>
              <a:rPr lang="zh-CN" altLang="zh-CN" dirty="0">
                <a:solidFill>
                  <a:srgbClr val="FFFFFF"/>
                </a:solidFill>
              </a:rPr>
              <a:t>模型可以如同依附在现实</a:t>
            </a:r>
            <a:r>
              <a:rPr lang="zh-CN" altLang="zh-CN" dirty="0" smtClean="0">
                <a:solidFill>
                  <a:srgbClr val="FFFFFF"/>
                </a:solidFill>
              </a:rPr>
              <a:t>物体上一般展现在屏幕上</a:t>
            </a:r>
            <a:r>
              <a:rPr lang="zh-CN" altLang="zh-CN" dirty="0">
                <a:solidFill>
                  <a:srgbClr val="FFFFFF"/>
                </a:solidFill>
              </a:rPr>
              <a:t>。</a:t>
            </a:r>
            <a:r>
              <a:rPr lang="zh-CN" altLang="zh-CN" dirty="0" smtClean="0">
                <a:solidFill>
                  <a:srgbClr val="FFFFFF"/>
                </a:solidFill>
              </a:rPr>
              <a:t>本质</a:t>
            </a:r>
            <a:r>
              <a:rPr lang="zh-CN" altLang="zh-CN" dirty="0">
                <a:solidFill>
                  <a:srgbClr val="FFFFFF"/>
                </a:solidFill>
              </a:rPr>
              <a:t>上来讲就是要找到现实场景中的一个依附平面，然后再将这个</a:t>
            </a:r>
            <a:r>
              <a:rPr lang="en-US" altLang="zh-CN" dirty="0">
                <a:solidFill>
                  <a:srgbClr val="FFFFFF"/>
                </a:solidFill>
              </a:rPr>
              <a:t>3</a:t>
            </a:r>
            <a:r>
              <a:rPr lang="zh-CN" altLang="zh-CN" dirty="0">
                <a:solidFill>
                  <a:srgbClr val="FFFFFF"/>
                </a:solidFill>
              </a:rPr>
              <a:t>维场景下的平面映射到我们</a:t>
            </a:r>
            <a:r>
              <a:rPr lang="en-US" altLang="zh-CN" dirty="0">
                <a:solidFill>
                  <a:srgbClr val="FFFFFF"/>
                </a:solidFill>
              </a:rPr>
              <a:t>2</a:t>
            </a:r>
            <a:r>
              <a:rPr lang="zh-CN" altLang="zh-CN" dirty="0">
                <a:solidFill>
                  <a:srgbClr val="FFFFFF"/>
                </a:solidFill>
              </a:rPr>
              <a:t>维屏幕上，然后再在这个平面上绘制你想要展现</a:t>
            </a:r>
            <a:r>
              <a:rPr lang="zh-CN" altLang="zh-CN" dirty="0" smtClean="0">
                <a:solidFill>
                  <a:srgbClr val="FFFFFF"/>
                </a:solidFill>
              </a:rPr>
              <a:t>的图形</a:t>
            </a:r>
            <a:r>
              <a:rPr lang="zh-CN" altLang="en-US" dirty="0" smtClean="0">
                <a:solidFill>
                  <a:srgbClr val="FFFFFF"/>
                </a:solidFill>
              </a:rPr>
              <a:t>。</a:t>
            </a:r>
            <a:r>
              <a:rPr lang="zh-CN" altLang="zh-CN" dirty="0" smtClean="0">
                <a:solidFill>
                  <a:srgbClr val="FFFFFF"/>
                </a:solidFill>
              </a:rPr>
              <a:t> </a:t>
            </a:r>
            <a:endParaRPr lang="zh-CN" altLang="zh-CN" dirty="0">
              <a:solidFill>
                <a:srgbClr val="FFFFFF"/>
              </a:solidFill>
            </a:endParaRPr>
          </a:p>
        </p:txBody>
      </p:sp>
      <p:sp>
        <p:nvSpPr>
          <p:cNvPr id="8" name="矩形 7"/>
          <p:cNvSpPr/>
          <p:nvPr/>
        </p:nvSpPr>
        <p:spPr>
          <a:xfrm>
            <a:off x="1897931" y="2098741"/>
            <a:ext cx="2156978" cy="400110"/>
          </a:xfrm>
          <a:prstGeom prst="rect">
            <a:avLst/>
          </a:prstGeom>
        </p:spPr>
        <p:txBody>
          <a:bodyPr wrap="none">
            <a:spAutoFit/>
          </a:bodyPr>
          <a:lstStyle/>
          <a:p>
            <a:r>
              <a:rPr lang="en-US" altLang="zh-CN" sz="2000" dirty="0">
                <a:solidFill>
                  <a:srgbClr val="FFFFFF"/>
                </a:solidFill>
              </a:rPr>
              <a:t>Vision based AR</a:t>
            </a:r>
            <a:endParaRPr lang="zh-CN" altLang="zh-CN" sz="2000" dirty="0">
              <a:solidFill>
                <a:srgbClr val="FFFFFF"/>
              </a:solidFill>
            </a:endParaRPr>
          </a:p>
        </p:txBody>
      </p:sp>
      <p:sp>
        <p:nvSpPr>
          <p:cNvPr id="2" name="矩形 1"/>
          <p:cNvSpPr/>
          <p:nvPr/>
        </p:nvSpPr>
        <p:spPr>
          <a:xfrm>
            <a:off x="1142933"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2"/>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939872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087086" y="1893007"/>
            <a:ext cx="6096000" cy="400110"/>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Marker-Based AR</a:t>
            </a:r>
            <a:r>
              <a:rPr lang="zh-CN" altLang="zh-CN" sz="2000" dirty="0">
                <a:solidFill>
                  <a:srgbClr val="FFFFFF"/>
                </a:solidFill>
              </a:rPr>
              <a:t> </a:t>
            </a:r>
            <a:endParaRPr lang="en-US" altLang="zh-CN" sz="2000" dirty="0" smtClean="0">
              <a:solidFill>
                <a:srgbClr val="FFFFFF"/>
              </a:solidFill>
            </a:endParaRPr>
          </a:p>
        </p:txBody>
      </p:sp>
      <p:sp>
        <p:nvSpPr>
          <p:cNvPr id="3" name="矩形 2"/>
          <p:cNvSpPr/>
          <p:nvPr/>
        </p:nvSpPr>
        <p:spPr>
          <a:xfrm>
            <a:off x="1151171" y="2305082"/>
            <a:ext cx="3930275" cy="2862323"/>
          </a:xfrm>
          <a:prstGeom prst="rect">
            <a:avLst/>
          </a:prstGeom>
        </p:spPr>
        <p:txBody>
          <a:bodyPr wrap="square">
            <a:spAutoFit/>
          </a:bodyPr>
          <a:lstStyle/>
          <a:p>
            <a:r>
              <a:rPr lang="zh-CN" altLang="zh-CN" dirty="0">
                <a:solidFill>
                  <a:srgbClr val="FFFFFF"/>
                </a:solidFill>
              </a:rPr>
              <a:t>这种实现方法需要一个事先制作好的</a:t>
            </a:r>
            <a:r>
              <a:rPr lang="en-US" altLang="zh-CN" dirty="0">
                <a:solidFill>
                  <a:srgbClr val="FFFFFF"/>
                </a:solidFill>
              </a:rPr>
              <a:t>Marker(</a:t>
            </a:r>
            <a:r>
              <a:rPr lang="zh-CN" altLang="zh-CN" dirty="0">
                <a:solidFill>
                  <a:srgbClr val="FFFFFF"/>
                </a:solidFill>
              </a:rPr>
              <a:t>例如</a:t>
            </a:r>
            <a:r>
              <a:rPr lang="en-US" altLang="zh-CN" dirty="0">
                <a:solidFill>
                  <a:srgbClr val="FFFFFF"/>
                </a:solidFill>
              </a:rPr>
              <a:t>:</a:t>
            </a:r>
            <a:r>
              <a:rPr lang="zh-CN" altLang="zh-CN" dirty="0">
                <a:solidFill>
                  <a:srgbClr val="FFFFFF"/>
                </a:solidFill>
              </a:rPr>
              <a:t>绘制着一定规格形状的模板卡片或者二维码），然后把</a:t>
            </a:r>
            <a:r>
              <a:rPr lang="en-US" altLang="zh-CN" dirty="0">
                <a:solidFill>
                  <a:srgbClr val="FFFFFF"/>
                </a:solidFill>
              </a:rPr>
              <a:t>Marker</a:t>
            </a:r>
            <a:r>
              <a:rPr lang="zh-CN" altLang="zh-CN" dirty="0">
                <a:solidFill>
                  <a:srgbClr val="FFFFFF"/>
                </a:solidFill>
              </a:rPr>
              <a:t>放到现实中的一个位置上，相当于确定了一个现实场景中的平面，然后通过摄像头对</a:t>
            </a:r>
            <a:r>
              <a:rPr lang="en-US" altLang="zh-CN" dirty="0">
                <a:solidFill>
                  <a:srgbClr val="FFFFFF"/>
                </a:solidFill>
              </a:rPr>
              <a:t>Marker</a:t>
            </a:r>
            <a:r>
              <a:rPr lang="zh-CN" altLang="zh-CN" dirty="0">
                <a:solidFill>
                  <a:srgbClr val="FFFFFF"/>
                </a:solidFill>
              </a:rPr>
              <a:t>进行识别和姿态评估（</a:t>
            </a:r>
            <a:r>
              <a:rPr lang="en-US" altLang="zh-CN" dirty="0">
                <a:solidFill>
                  <a:srgbClr val="FFFFFF"/>
                </a:solidFill>
              </a:rPr>
              <a:t>Pose Estimation</a:t>
            </a:r>
            <a:r>
              <a:rPr lang="zh-CN" altLang="zh-CN" dirty="0">
                <a:solidFill>
                  <a:srgbClr val="FFFFFF"/>
                </a:solidFill>
              </a:rPr>
              <a:t>），并确定其位置，根据这个产生坐标系，在屏幕上画出的图形就可以依附在</a:t>
            </a:r>
            <a:r>
              <a:rPr lang="en-US" altLang="zh-CN" dirty="0" smtClean="0">
                <a:solidFill>
                  <a:srgbClr val="FFFFFF"/>
                </a:solidFill>
              </a:rPr>
              <a:t>Marker</a:t>
            </a:r>
            <a:r>
              <a:rPr lang="zh-CN" altLang="zh-CN" dirty="0" smtClean="0">
                <a:solidFill>
                  <a:srgbClr val="FFFFFF"/>
                </a:solidFill>
              </a:rPr>
              <a:t>上</a:t>
            </a:r>
            <a:r>
              <a:rPr lang="zh-CN" altLang="en-US" dirty="0" smtClean="0">
                <a:solidFill>
                  <a:srgbClr val="FFFFFF"/>
                </a:solidFill>
              </a:rPr>
              <a:t>。</a:t>
            </a:r>
            <a:endParaRPr lang="zh-CN" altLang="zh-CN" dirty="0">
              <a:solidFill>
                <a:srgbClr val="FFFFFF"/>
              </a:solidFill>
            </a:endParaRPr>
          </a:p>
        </p:txBody>
      </p:sp>
      <p:pic>
        <p:nvPicPr>
          <p:cNvPr id="16" name="图片 15" descr="http://gameweb-img.qq.com/gad/20151028/ac413e32d9954e3288c93002aa4023f3.001.1446002405.png"/>
          <p:cNvPicPr/>
          <p:nvPr/>
        </p:nvPicPr>
        <p:blipFill>
          <a:blip r:embed="rId2">
            <a:extLst>
              <a:ext uri="{28A0092B-C50C-407E-A947-70E740481C1C}">
                <a14:useLocalDpi xmlns:a14="http://schemas.microsoft.com/office/drawing/2010/main" val="0"/>
              </a:ext>
            </a:extLst>
          </a:blip>
          <a:srcRect/>
          <a:stretch>
            <a:fillRect/>
          </a:stretch>
        </p:blipFill>
        <p:spPr bwMode="auto">
          <a:xfrm>
            <a:off x="5483354" y="1689201"/>
            <a:ext cx="6100260" cy="4094086"/>
          </a:xfrm>
          <a:prstGeom prst="rect">
            <a:avLst/>
          </a:prstGeom>
          <a:noFill/>
          <a:ln>
            <a:noFill/>
          </a:ln>
        </p:spPr>
      </p:pic>
      <p:sp>
        <p:nvSpPr>
          <p:cNvPr id="7" name="矩形 6"/>
          <p:cNvSpPr/>
          <p:nvPr/>
        </p:nvSpPr>
        <p:spPr>
          <a:xfrm>
            <a:off x="1297398"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2553729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123662" y="2240540"/>
            <a:ext cx="6096000" cy="400110"/>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Marker-Less </a:t>
            </a:r>
            <a:r>
              <a:rPr lang="en-US" altLang="zh-CN" sz="2000" dirty="0" smtClean="0">
                <a:solidFill>
                  <a:srgbClr val="FFFFFF"/>
                </a:solidFill>
              </a:rPr>
              <a:t>AR</a:t>
            </a:r>
            <a:endParaRPr lang="zh-CN" altLang="zh-CN" sz="2000" dirty="0">
              <a:solidFill>
                <a:srgbClr val="FFFFFF"/>
              </a:solidFill>
            </a:endParaRPr>
          </a:p>
        </p:txBody>
      </p:sp>
      <p:sp>
        <p:nvSpPr>
          <p:cNvPr id="3" name="矩形 2"/>
          <p:cNvSpPr/>
          <p:nvPr/>
        </p:nvSpPr>
        <p:spPr>
          <a:xfrm>
            <a:off x="1194421" y="2636099"/>
            <a:ext cx="3930275" cy="1200329"/>
          </a:xfrm>
          <a:prstGeom prst="rect">
            <a:avLst/>
          </a:prstGeom>
        </p:spPr>
        <p:txBody>
          <a:bodyPr wrap="square">
            <a:spAutoFit/>
          </a:bodyPr>
          <a:lstStyle/>
          <a:p>
            <a:r>
              <a:rPr lang="zh-CN" altLang="zh-CN" dirty="0">
                <a:solidFill>
                  <a:srgbClr val="FFFFFF"/>
                </a:solidFill>
              </a:rPr>
              <a:t>基本原理与</a:t>
            </a:r>
            <a:r>
              <a:rPr lang="en-US" altLang="zh-CN" dirty="0">
                <a:solidFill>
                  <a:srgbClr val="FFFFFF"/>
                </a:solidFill>
              </a:rPr>
              <a:t>Marker based AR</a:t>
            </a:r>
            <a:r>
              <a:rPr lang="zh-CN" altLang="zh-CN" dirty="0">
                <a:solidFill>
                  <a:srgbClr val="FFFFFF"/>
                </a:solidFill>
              </a:rPr>
              <a:t>相同，不过它可以用任何具有足够特征点的物体</a:t>
            </a:r>
            <a:r>
              <a:rPr lang="en-US" altLang="zh-CN" dirty="0">
                <a:solidFill>
                  <a:srgbClr val="FFFFFF"/>
                </a:solidFill>
              </a:rPr>
              <a:t>(</a:t>
            </a:r>
            <a:r>
              <a:rPr lang="zh-CN" altLang="zh-CN" dirty="0">
                <a:solidFill>
                  <a:srgbClr val="FFFFFF"/>
                </a:solidFill>
              </a:rPr>
              <a:t>例如：书的封面</a:t>
            </a:r>
            <a:r>
              <a:rPr lang="en-US" altLang="zh-CN" dirty="0">
                <a:solidFill>
                  <a:srgbClr val="FFFFFF"/>
                </a:solidFill>
              </a:rPr>
              <a:t>)</a:t>
            </a:r>
            <a:r>
              <a:rPr lang="zh-CN" altLang="zh-CN" dirty="0">
                <a:solidFill>
                  <a:srgbClr val="FFFFFF"/>
                </a:solidFill>
              </a:rPr>
              <a:t>作为平面基准，而不需要事先制作特殊的模板</a:t>
            </a:r>
          </a:p>
        </p:txBody>
      </p:sp>
      <p:pic>
        <p:nvPicPr>
          <p:cNvPr id="11" name="图片 10" descr="http://gameweb-img.qq.com/gad/20151028/ac413e32d9954e3288c93002aa4023f3.003.1446002406.png"/>
          <p:cNvPicPr/>
          <p:nvPr/>
        </p:nvPicPr>
        <p:blipFill>
          <a:blip r:embed="rId2">
            <a:extLst>
              <a:ext uri="{28A0092B-C50C-407E-A947-70E740481C1C}">
                <a14:useLocalDpi xmlns:a14="http://schemas.microsoft.com/office/drawing/2010/main" val="0"/>
              </a:ext>
            </a:extLst>
          </a:blip>
          <a:srcRect/>
          <a:stretch>
            <a:fillRect/>
          </a:stretch>
        </p:blipFill>
        <p:spPr bwMode="auto">
          <a:xfrm>
            <a:off x="5490304" y="1418642"/>
            <a:ext cx="5940098" cy="4760433"/>
          </a:xfrm>
          <a:prstGeom prst="rect">
            <a:avLst/>
          </a:prstGeom>
          <a:noFill/>
          <a:ln>
            <a:noFill/>
          </a:ln>
        </p:spPr>
      </p:pic>
      <p:sp>
        <p:nvSpPr>
          <p:cNvPr id="4" name="矩形 3"/>
          <p:cNvSpPr/>
          <p:nvPr/>
        </p:nvSpPr>
        <p:spPr>
          <a:xfrm>
            <a:off x="1194421" y="6396335"/>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554070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5711809"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平行四边形 80"/>
          <p:cNvSpPr/>
          <p:nvPr/>
        </p:nvSpPr>
        <p:spPr>
          <a:xfrm>
            <a:off x="6311120"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29" y="407613"/>
            <a:ext cx="7748683" cy="719851"/>
            <a:chOff x="266330" y="459096"/>
            <a:chExt cx="4991908" cy="719851"/>
          </a:xfrm>
        </p:grpSpPr>
        <p:sp>
          <p:nvSpPr>
            <p:cNvPr id="30" name="平行四边形 29"/>
            <p:cNvSpPr/>
            <p:nvPr/>
          </p:nvSpPr>
          <p:spPr>
            <a:xfrm>
              <a:off x="266330" y="468733"/>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456924" y="459096"/>
              <a:ext cx="4801314" cy="707886"/>
            </a:xfrm>
            <a:prstGeom prst="rect">
              <a:avLst/>
            </a:prstGeom>
            <a:noFill/>
          </p:spPr>
          <p:txBody>
            <a:bodyPr wrap="none" rtlCol="0">
              <a:spAutoFit/>
            </a:bodyPr>
            <a:lstStyle/>
            <a:p>
              <a:r>
                <a:rPr lang="zh-CN" altLang="zh-CN" sz="4000" dirty="0">
                  <a:solidFill>
                    <a:srgbClr val="FFFFFF"/>
                  </a:solidFill>
                </a:rPr>
                <a:t>技术手段和表现形式 </a:t>
              </a:r>
            </a:p>
          </p:txBody>
        </p:sp>
      </p:grpSp>
      <p:sp>
        <p:nvSpPr>
          <p:cNvPr id="2" name="矩形 1"/>
          <p:cNvSpPr/>
          <p:nvPr/>
        </p:nvSpPr>
        <p:spPr>
          <a:xfrm>
            <a:off x="1240595" y="1768461"/>
            <a:ext cx="6096000" cy="707886"/>
          </a:xfrm>
          <a:prstGeom prst="rect">
            <a:avLst/>
          </a:prstGeom>
        </p:spPr>
        <p:txBody>
          <a:bodyPr>
            <a:spAutoFit/>
          </a:bodyPr>
          <a:lstStyle/>
          <a:p>
            <a:r>
              <a:rPr lang="zh-CN" altLang="zh-CN" sz="2000" dirty="0">
                <a:solidFill>
                  <a:srgbClr val="FFFFFF"/>
                </a:solidFill>
              </a:rPr>
              <a:t> </a:t>
            </a:r>
            <a:r>
              <a:rPr lang="en-US" altLang="zh-CN" sz="2000" dirty="0">
                <a:solidFill>
                  <a:srgbClr val="FFFFFF"/>
                </a:solidFill>
              </a:rPr>
              <a:t>LBS-Based AR</a:t>
            </a:r>
            <a:endParaRPr lang="zh-CN" altLang="zh-CN" sz="2000" dirty="0">
              <a:solidFill>
                <a:srgbClr val="FFFFFF"/>
              </a:solidFill>
            </a:endParaRPr>
          </a:p>
          <a:p>
            <a:endParaRPr lang="zh-CN" altLang="zh-CN" sz="2000" dirty="0">
              <a:solidFill>
                <a:srgbClr val="FFFFFF"/>
              </a:solidFill>
            </a:endParaRPr>
          </a:p>
        </p:txBody>
      </p:sp>
      <p:sp>
        <p:nvSpPr>
          <p:cNvPr id="13" name="椭圆 12"/>
          <p:cNvSpPr/>
          <p:nvPr/>
        </p:nvSpPr>
        <p:spPr>
          <a:xfrm>
            <a:off x="271031" y="1597665"/>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4400" dirty="0"/>
              <a:t>2</a:t>
            </a:r>
            <a:endParaRPr lang="zh-CN" altLang="en-US" sz="4400" b="1" dirty="0"/>
          </a:p>
        </p:txBody>
      </p:sp>
      <p:sp>
        <p:nvSpPr>
          <p:cNvPr id="3" name="矩形 2"/>
          <p:cNvSpPr/>
          <p:nvPr/>
        </p:nvSpPr>
        <p:spPr>
          <a:xfrm>
            <a:off x="1297398" y="2268875"/>
            <a:ext cx="4530972" cy="3139321"/>
          </a:xfrm>
          <a:prstGeom prst="rect">
            <a:avLst/>
          </a:prstGeom>
        </p:spPr>
        <p:txBody>
          <a:bodyPr wrap="square">
            <a:spAutoFit/>
          </a:bodyPr>
          <a:lstStyle/>
          <a:p>
            <a:r>
              <a:rPr lang="zh-CN" altLang="zh-CN" dirty="0">
                <a:solidFill>
                  <a:srgbClr val="FFFFFF"/>
                </a:solidFill>
              </a:rPr>
              <a:t>通过</a:t>
            </a:r>
            <a:r>
              <a:rPr lang="en-US" altLang="zh-CN" dirty="0">
                <a:solidFill>
                  <a:srgbClr val="FFFFFF"/>
                </a:solidFill>
              </a:rPr>
              <a:t>GPS</a:t>
            </a:r>
            <a:r>
              <a:rPr lang="zh-CN" altLang="zh-CN" dirty="0">
                <a:solidFill>
                  <a:srgbClr val="FFFFFF"/>
                </a:solidFill>
              </a:rPr>
              <a:t>获取用户的地理位置，然后从某些数据源（比如</a:t>
            </a:r>
            <a:r>
              <a:rPr lang="en-US" altLang="zh-CN" dirty="0">
                <a:solidFill>
                  <a:srgbClr val="FFFFFF"/>
                </a:solidFill>
              </a:rPr>
              <a:t>wiki</a:t>
            </a:r>
            <a:r>
              <a:rPr lang="zh-CN" altLang="zh-CN" dirty="0">
                <a:solidFill>
                  <a:srgbClr val="FFFFFF"/>
                </a:solidFill>
              </a:rPr>
              <a:t>，</a:t>
            </a:r>
            <a:r>
              <a:rPr lang="en-US" altLang="zh-CN" dirty="0" err="1">
                <a:solidFill>
                  <a:srgbClr val="FFFFFF"/>
                </a:solidFill>
              </a:rPr>
              <a:t>google</a:t>
            </a:r>
            <a:r>
              <a:rPr lang="zh-CN" altLang="zh-CN" dirty="0">
                <a:solidFill>
                  <a:srgbClr val="FFFFFF"/>
                </a:solidFill>
              </a:rPr>
              <a:t>）等处获取该位置附近物体</a:t>
            </a:r>
            <a:r>
              <a:rPr lang="en-US" altLang="zh-CN" dirty="0">
                <a:solidFill>
                  <a:srgbClr val="FFFFFF"/>
                </a:solidFill>
              </a:rPr>
              <a:t>(</a:t>
            </a:r>
            <a:r>
              <a:rPr lang="zh-CN" altLang="zh-CN" dirty="0">
                <a:solidFill>
                  <a:srgbClr val="FFFFFF"/>
                </a:solidFill>
              </a:rPr>
              <a:t>如周围的餐馆，银行，学校等</a:t>
            </a:r>
            <a:r>
              <a:rPr lang="en-US" altLang="zh-CN" dirty="0">
                <a:solidFill>
                  <a:srgbClr val="FFFFFF"/>
                </a:solidFill>
              </a:rPr>
              <a:t>)</a:t>
            </a:r>
            <a:r>
              <a:rPr lang="zh-CN" altLang="zh-CN" dirty="0">
                <a:solidFill>
                  <a:srgbClr val="FFFFFF"/>
                </a:solidFill>
              </a:rPr>
              <a:t>的</a:t>
            </a:r>
            <a:r>
              <a:rPr lang="en-US" altLang="zh-CN" dirty="0">
                <a:solidFill>
                  <a:srgbClr val="FFFFFF"/>
                </a:solidFill>
              </a:rPr>
              <a:t>POI</a:t>
            </a:r>
            <a:r>
              <a:rPr lang="zh-CN" altLang="zh-CN" dirty="0">
                <a:solidFill>
                  <a:srgbClr val="FFFFFF"/>
                </a:solidFill>
              </a:rPr>
              <a:t>信息，再通过移动设备的电子指南针和加速度传感器获取用户手持设备的方向和倾斜角度，通过这些信息建立目标物体在现实场景中的平面基准</a:t>
            </a:r>
            <a:r>
              <a:rPr lang="en-US" altLang="zh-CN" dirty="0">
                <a:solidFill>
                  <a:srgbClr val="FFFFFF"/>
                </a:solidFill>
              </a:rPr>
              <a:t>(</a:t>
            </a:r>
            <a:r>
              <a:rPr lang="zh-CN" altLang="zh-CN" dirty="0">
                <a:solidFill>
                  <a:srgbClr val="FFFFFF"/>
                </a:solidFill>
              </a:rPr>
              <a:t>相当于</a:t>
            </a:r>
            <a:r>
              <a:rPr lang="en-US" altLang="zh-CN" dirty="0">
                <a:solidFill>
                  <a:srgbClr val="FFFFFF"/>
                </a:solidFill>
              </a:rPr>
              <a:t>marker)</a:t>
            </a:r>
            <a:r>
              <a:rPr lang="zh-CN" altLang="zh-CN" dirty="0">
                <a:solidFill>
                  <a:srgbClr val="FFFFFF"/>
                </a:solidFill>
              </a:rPr>
              <a:t>，之后坐标变换显示等的原理与</a:t>
            </a:r>
            <a:r>
              <a:rPr lang="en-US" altLang="zh-CN" dirty="0">
                <a:solidFill>
                  <a:srgbClr val="FFFFFF"/>
                </a:solidFill>
              </a:rPr>
              <a:t>Marker-Based AR</a:t>
            </a:r>
            <a:r>
              <a:rPr lang="zh-CN" altLang="zh-CN" dirty="0">
                <a:solidFill>
                  <a:srgbClr val="FFFFFF"/>
                </a:solidFill>
              </a:rPr>
              <a:t>类似</a:t>
            </a:r>
            <a:r>
              <a:rPr lang="en-US" altLang="zh-CN" dirty="0">
                <a:solidFill>
                  <a:srgbClr val="FFFFFF"/>
                </a:solidFill>
              </a:rPr>
              <a:t>,</a:t>
            </a:r>
            <a:r>
              <a:rPr lang="zh-CN" altLang="zh-CN" dirty="0">
                <a:solidFill>
                  <a:srgbClr val="FFFFFF"/>
                </a:solidFill>
              </a:rPr>
              <a:t>由于摆脱了摄像头的限制，</a:t>
            </a:r>
            <a:r>
              <a:rPr lang="en-US" altLang="zh-CN" dirty="0">
                <a:solidFill>
                  <a:srgbClr val="FFFFFF"/>
                </a:solidFill>
              </a:rPr>
              <a:t>LBS-Based AR</a:t>
            </a:r>
            <a:r>
              <a:rPr lang="zh-CN" altLang="zh-CN" dirty="0">
                <a:solidFill>
                  <a:srgbClr val="FFFFFF"/>
                </a:solidFill>
              </a:rPr>
              <a:t>可以更好的应用到移动设备上</a:t>
            </a:r>
            <a:r>
              <a:rPr lang="zh-CN" altLang="zh-CN" dirty="0" smtClean="0">
                <a:solidFill>
                  <a:srgbClr val="FFFFFF"/>
                </a:solidFill>
              </a:rPr>
              <a:t>。</a:t>
            </a:r>
            <a:endParaRPr lang="zh-CN" altLang="zh-CN" dirty="0">
              <a:solidFill>
                <a:srgbClr val="FFFFFF"/>
              </a:solidFill>
            </a:endParaRPr>
          </a:p>
        </p:txBody>
      </p:sp>
      <p:pic>
        <p:nvPicPr>
          <p:cNvPr id="12" name="图片 11" descr="http://gameweb-img.qq.com/gad/20151028/ac413e32d9954e3288c93002aa4023f3.005.1446002406.jpeg"/>
          <p:cNvPicPr/>
          <p:nvPr/>
        </p:nvPicPr>
        <p:blipFill>
          <a:blip r:embed="rId2">
            <a:extLst>
              <a:ext uri="{28A0092B-C50C-407E-A947-70E740481C1C}">
                <a14:useLocalDpi xmlns:a14="http://schemas.microsoft.com/office/drawing/2010/main" val="0"/>
              </a:ext>
            </a:extLst>
          </a:blip>
          <a:srcRect/>
          <a:stretch>
            <a:fillRect/>
          </a:stretch>
        </p:blipFill>
        <p:spPr bwMode="auto">
          <a:xfrm>
            <a:off x="7049148" y="1089108"/>
            <a:ext cx="3128372" cy="4909867"/>
          </a:xfrm>
          <a:prstGeom prst="rect">
            <a:avLst/>
          </a:prstGeom>
          <a:noFill/>
          <a:ln>
            <a:noFill/>
          </a:ln>
        </p:spPr>
      </p:pic>
      <p:sp>
        <p:nvSpPr>
          <p:cNvPr id="4" name="矩形 3"/>
          <p:cNvSpPr/>
          <p:nvPr/>
        </p:nvSpPr>
        <p:spPr>
          <a:xfrm>
            <a:off x="7178212" y="6145446"/>
            <a:ext cx="1939207" cy="369332"/>
          </a:xfrm>
          <a:prstGeom prst="rect">
            <a:avLst/>
          </a:prstGeom>
        </p:spPr>
        <p:txBody>
          <a:bodyPr wrap="none">
            <a:spAutoFit/>
          </a:bodyPr>
          <a:lstStyle/>
          <a:p>
            <a:r>
              <a:rPr lang="zh-CN" altLang="zh-CN" dirty="0" smtClean="0">
                <a:solidFill>
                  <a:srgbClr val="FFFFFF"/>
                </a:solidFill>
              </a:rPr>
              <a:t>微</a:t>
            </a:r>
            <a:r>
              <a:rPr lang="en-US" altLang="zh-CN" dirty="0" err="1">
                <a:solidFill>
                  <a:srgbClr val="FFFFFF"/>
                </a:solidFill>
              </a:rPr>
              <a:t>SekaiCamera</a:t>
            </a:r>
            <a:endParaRPr lang="zh-CN" altLang="en-US" dirty="0"/>
          </a:p>
        </p:txBody>
      </p:sp>
      <p:sp>
        <p:nvSpPr>
          <p:cNvPr id="5" name="矩形 4"/>
          <p:cNvSpPr/>
          <p:nvPr/>
        </p:nvSpPr>
        <p:spPr>
          <a:xfrm>
            <a:off x="1297398" y="6211669"/>
            <a:ext cx="6096000" cy="461665"/>
          </a:xfrm>
          <a:prstGeom prst="rect">
            <a:avLst/>
          </a:prstGeom>
        </p:spPr>
        <p:txBody>
          <a:bodyPr>
            <a:spAutoFit/>
          </a:bodyPr>
          <a:lstStyle/>
          <a:p>
            <a:r>
              <a:rPr lang="zh-CN" altLang="zh-CN" sz="1200" dirty="0">
                <a:solidFill>
                  <a:srgbClr val="FFFFFF"/>
                </a:solidFill>
              </a:rPr>
              <a:t>增强现实技术原理及应用</a:t>
            </a:r>
            <a:r>
              <a:rPr lang="en-US" altLang="zh-CN" sz="1200" dirty="0">
                <a:solidFill>
                  <a:srgbClr val="FFFFFF"/>
                </a:solidFill>
              </a:rPr>
              <a:t>-GAD</a:t>
            </a:r>
            <a:r>
              <a:rPr lang="zh-CN" altLang="zh-CN" sz="1200" dirty="0">
                <a:solidFill>
                  <a:srgbClr val="FFFFFF"/>
                </a:solidFill>
              </a:rPr>
              <a:t>腾讯游戏开发者平台</a:t>
            </a:r>
          </a:p>
          <a:p>
            <a:r>
              <a:rPr lang="en-US" altLang="zh-CN" sz="1200" u="sng" dirty="0">
                <a:solidFill>
                  <a:srgbClr val="FFFFFF"/>
                </a:solidFill>
                <a:hlinkClick r:id="rId3"/>
              </a:rPr>
              <a:t>http://gad.qq.com/article/detail/13551</a:t>
            </a:r>
            <a:r>
              <a:rPr lang="zh-CN" altLang="zh-CN" sz="1200" dirty="0">
                <a:solidFill>
                  <a:srgbClr val="FFFFFF"/>
                </a:solidFill>
              </a:rPr>
              <a:t> </a:t>
            </a:r>
            <a:endParaRPr lang="zh-CN" altLang="en-US" sz="1200" dirty="0">
              <a:solidFill>
                <a:srgbClr val="FFFFFF"/>
              </a:solidFill>
            </a:endParaRPr>
          </a:p>
        </p:txBody>
      </p:sp>
    </p:spTree>
    <p:extLst>
      <p:ext uri="{BB962C8B-B14F-4D97-AF65-F5344CB8AC3E}">
        <p14:creationId xmlns:p14="http://schemas.microsoft.com/office/powerpoint/2010/main" val="3248096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0" y="1404352"/>
            <a:ext cx="12191999" cy="545364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6329" y="414922"/>
            <a:ext cx="5156538" cy="712542"/>
            <a:chOff x="266329" y="414922"/>
            <a:chExt cx="5156538" cy="712542"/>
          </a:xfrm>
        </p:grpSpPr>
        <p:sp>
          <p:nvSpPr>
            <p:cNvPr id="2" name="平行四边形 1"/>
            <p:cNvSpPr/>
            <p:nvPr/>
          </p:nvSpPr>
          <p:spPr>
            <a:xfrm>
              <a:off x="266329" y="417250"/>
              <a:ext cx="4032955"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文本框 2"/>
            <p:cNvSpPr txBox="1"/>
            <p:nvPr/>
          </p:nvSpPr>
          <p:spPr>
            <a:xfrm>
              <a:off x="443884" y="417250"/>
              <a:ext cx="4481042"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参考资料汇总</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5" name="平行四边形 4"/>
            <p:cNvSpPr/>
            <p:nvPr/>
          </p:nvSpPr>
          <p:spPr>
            <a:xfrm>
              <a:off x="4380898"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6" name="平行四边形 5"/>
            <p:cNvSpPr/>
            <p:nvPr/>
          </p:nvSpPr>
          <p:spPr>
            <a:xfrm>
              <a:off x="4980209"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34" name="Rectangle 45"/>
          <p:cNvSpPr>
            <a:spLocks noChangeArrowheads="1"/>
          </p:cNvSpPr>
          <p:nvPr/>
        </p:nvSpPr>
        <p:spPr bwMode="auto">
          <a:xfrm>
            <a:off x="105968" y="1569368"/>
            <a:ext cx="11980062" cy="4801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u="sng" dirty="0">
                <a:solidFill>
                  <a:schemeClr val="bg1"/>
                </a:solidFill>
              </a:rPr>
              <a:t>国家发展改革委 </a:t>
            </a:r>
            <a:r>
              <a:rPr lang="en-US" altLang="zh-CN" u="sng" dirty="0">
                <a:solidFill>
                  <a:schemeClr val="bg1"/>
                </a:solidFill>
              </a:rPr>
              <a:t>(2016, 05-18). "</a:t>
            </a:r>
            <a:r>
              <a:rPr lang="zh-CN" altLang="en-US" u="sng" dirty="0">
                <a:solidFill>
                  <a:schemeClr val="bg1"/>
                </a:solidFill>
              </a:rPr>
              <a:t>关于印发</a:t>
            </a:r>
            <a:r>
              <a:rPr lang="en-US" altLang="zh-CN" u="sng" dirty="0">
                <a:solidFill>
                  <a:schemeClr val="bg1"/>
                </a:solidFill>
              </a:rPr>
              <a:t>《“</a:t>
            </a:r>
            <a:r>
              <a:rPr lang="zh-CN" altLang="en-US" u="sng" dirty="0">
                <a:solidFill>
                  <a:schemeClr val="bg1"/>
                </a:solidFill>
              </a:rPr>
              <a:t>互联网</a:t>
            </a:r>
            <a:r>
              <a:rPr lang="en-US" altLang="zh-CN" u="sng" dirty="0">
                <a:solidFill>
                  <a:schemeClr val="bg1"/>
                </a:solidFill>
              </a:rPr>
              <a:t>+”</a:t>
            </a:r>
            <a:r>
              <a:rPr lang="zh-CN" altLang="en-US" u="sng" dirty="0">
                <a:solidFill>
                  <a:schemeClr val="bg1"/>
                </a:solidFill>
              </a:rPr>
              <a:t>人工智能三年行动实施方案</a:t>
            </a:r>
            <a:r>
              <a:rPr lang="en-US" altLang="zh-CN" u="sng" dirty="0">
                <a:solidFill>
                  <a:schemeClr val="bg1"/>
                </a:solidFill>
              </a:rPr>
              <a:t>》</a:t>
            </a:r>
            <a:r>
              <a:rPr lang="zh-CN" altLang="en-US" u="sng" dirty="0">
                <a:solidFill>
                  <a:schemeClr val="bg1"/>
                </a:solidFill>
              </a:rPr>
              <a:t>的通知</a:t>
            </a:r>
            <a:r>
              <a:rPr lang="en-US" altLang="zh-CN" u="sng" dirty="0">
                <a:solidFill>
                  <a:schemeClr val="bg1"/>
                </a:solidFill>
              </a:rPr>
              <a:t>." Retrieved Oct 14, 2017, from http://www.ndrc.gov.cn/zcfb/zcfbtz/201605/t20160523_804293.html.</a:t>
            </a:r>
          </a:p>
          <a:p>
            <a:r>
              <a:rPr lang="zh-CN" altLang="en-US" u="sng" dirty="0">
                <a:solidFill>
                  <a:schemeClr val="bg1"/>
                </a:solidFill>
              </a:rPr>
              <a:t>国务院 </a:t>
            </a:r>
            <a:r>
              <a:rPr lang="en-US" altLang="zh-CN" u="sng" dirty="0">
                <a:solidFill>
                  <a:schemeClr val="bg1"/>
                </a:solidFill>
              </a:rPr>
              <a:t>(2016, Dec 15). "“</a:t>
            </a:r>
            <a:r>
              <a:rPr lang="zh-CN" altLang="en-US" u="sng" dirty="0">
                <a:solidFill>
                  <a:schemeClr val="bg1"/>
                </a:solidFill>
              </a:rPr>
              <a:t>十三五”国家信息化规划</a:t>
            </a:r>
            <a:r>
              <a:rPr lang="en-US" altLang="zh-CN" u="sng" dirty="0">
                <a:solidFill>
                  <a:schemeClr val="bg1"/>
                </a:solidFill>
              </a:rPr>
              <a:t>." Retrieved Oct 15, 2017, from http://www.gov.cn/zhengce/content/2016-12/27/content_5153411.htm.</a:t>
            </a:r>
          </a:p>
          <a:p>
            <a:r>
              <a:rPr lang="zh-CN" altLang="en-US" u="sng" dirty="0">
                <a:solidFill>
                  <a:schemeClr val="bg1"/>
                </a:solidFill>
              </a:rPr>
              <a:t>李庆禹 </a:t>
            </a:r>
            <a:r>
              <a:rPr lang="en-US" altLang="zh-CN" u="sng" dirty="0">
                <a:solidFill>
                  <a:schemeClr val="bg1"/>
                </a:solidFill>
              </a:rPr>
              <a:t>(2016, Sep 18). "</a:t>
            </a:r>
            <a:r>
              <a:rPr lang="zh-CN" altLang="en-US" u="sng" dirty="0">
                <a:solidFill>
                  <a:schemeClr val="bg1"/>
                </a:solidFill>
              </a:rPr>
              <a:t>文化部关于推动文化娱乐行业转型升级的意见</a:t>
            </a:r>
            <a:r>
              <a:rPr lang="en-US" altLang="zh-CN" u="sng" dirty="0">
                <a:solidFill>
                  <a:schemeClr val="bg1"/>
                </a:solidFill>
              </a:rPr>
              <a:t>." Retrieved Oct 15, 2017, from http://www.mcprc.gov.cn/whzx/bnsjdt/whscs/201609/t20160921_463527.html.</a:t>
            </a:r>
          </a:p>
          <a:p>
            <a:r>
              <a:rPr lang="zh-CN" altLang="en-US" u="sng" dirty="0">
                <a:solidFill>
                  <a:schemeClr val="bg1"/>
                </a:solidFill>
              </a:rPr>
              <a:t>刘扬 </a:t>
            </a:r>
            <a:r>
              <a:rPr lang="en-US" altLang="zh-CN" u="sng" dirty="0">
                <a:solidFill>
                  <a:schemeClr val="bg1"/>
                </a:solidFill>
              </a:rPr>
              <a:t>(2017, 01-15). "</a:t>
            </a:r>
            <a:r>
              <a:rPr lang="zh-CN" altLang="en-US" u="sng" dirty="0">
                <a:solidFill>
                  <a:schemeClr val="bg1"/>
                </a:solidFill>
              </a:rPr>
              <a:t>中共中央办公厅国务院办公厅印发</a:t>
            </a:r>
            <a:r>
              <a:rPr lang="en-US" altLang="zh-CN" u="sng" dirty="0">
                <a:solidFill>
                  <a:schemeClr val="bg1"/>
                </a:solidFill>
              </a:rPr>
              <a:t>《</a:t>
            </a:r>
            <a:r>
              <a:rPr lang="zh-CN" altLang="en-US" u="sng" dirty="0">
                <a:solidFill>
                  <a:schemeClr val="bg1"/>
                </a:solidFill>
              </a:rPr>
              <a:t>关于促进移动互联网健康有序发展的意见</a:t>
            </a:r>
            <a:r>
              <a:rPr lang="en-US" altLang="zh-CN" u="sng" dirty="0">
                <a:solidFill>
                  <a:schemeClr val="bg1"/>
                </a:solidFill>
              </a:rPr>
              <a:t>》." Retrieved Oct 11, 2017, from http://www.gov.cn/zhengce/2017-01/15/content_5160060.htm.</a:t>
            </a:r>
          </a:p>
          <a:p>
            <a:r>
              <a:rPr lang="zh-CN" altLang="en-US" u="sng" dirty="0">
                <a:solidFill>
                  <a:schemeClr val="bg1"/>
                </a:solidFill>
              </a:rPr>
              <a:t>周楠 </a:t>
            </a:r>
            <a:r>
              <a:rPr lang="en-US" altLang="zh-CN" u="sng" dirty="0">
                <a:solidFill>
                  <a:schemeClr val="bg1"/>
                </a:solidFill>
              </a:rPr>
              <a:t>(2016, 09-06). "</a:t>
            </a:r>
            <a:r>
              <a:rPr lang="zh-CN" altLang="en-US" u="sng" dirty="0">
                <a:solidFill>
                  <a:schemeClr val="bg1"/>
                </a:solidFill>
              </a:rPr>
              <a:t>加快推进供给侧结构性改革 着力增加消费需求有效供给</a:t>
            </a:r>
            <a:r>
              <a:rPr lang="en-US" altLang="zh-CN" u="sng" dirty="0">
                <a:solidFill>
                  <a:schemeClr val="bg1"/>
                </a:solidFill>
              </a:rPr>
              <a:t>." Retrieved Oct 14, 2017, from http://www.gov.cn/xinwen/2016-09/06/content_5105747.htm.</a:t>
            </a:r>
          </a:p>
          <a:p>
            <a:r>
              <a:rPr lang="en-US" altLang="zh-CN" u="sng" dirty="0">
                <a:solidFill>
                  <a:schemeClr val="bg1"/>
                </a:solidFill>
              </a:rPr>
              <a:t>[Digi-Capital</a:t>
            </a:r>
            <a:r>
              <a:rPr lang="zh-CN" altLang="en-US" u="sng" dirty="0">
                <a:solidFill>
                  <a:schemeClr val="bg1"/>
                </a:solidFill>
              </a:rPr>
              <a:t>：虚拟现实</a:t>
            </a:r>
            <a:r>
              <a:rPr lang="en-US" altLang="zh-CN" u="sng" dirty="0">
                <a:solidFill>
                  <a:schemeClr val="bg1"/>
                </a:solidFill>
              </a:rPr>
              <a:t>/</a:t>
            </a:r>
            <a:r>
              <a:rPr lang="zh-CN" altLang="en-US" u="sng" dirty="0">
                <a:solidFill>
                  <a:schemeClr val="bg1"/>
                </a:solidFill>
              </a:rPr>
              <a:t>增强现实全球技术基准</a:t>
            </a:r>
            <a:r>
              <a:rPr lang="en-US" altLang="zh-CN" u="sng" dirty="0">
                <a:solidFill>
                  <a:schemeClr val="bg1"/>
                </a:solidFill>
              </a:rPr>
              <a:t>]</a:t>
            </a:r>
          </a:p>
          <a:p>
            <a:r>
              <a:rPr lang="en-US" altLang="zh-CN" u="sng" dirty="0">
                <a:solidFill>
                  <a:schemeClr val="bg1"/>
                </a:solidFill>
              </a:rPr>
              <a:t>[</a:t>
            </a:r>
            <a:r>
              <a:rPr lang="zh-CN" altLang="en-US" u="sng" dirty="0">
                <a:solidFill>
                  <a:schemeClr val="bg1"/>
                </a:solidFill>
              </a:rPr>
              <a:t>虚拟现实和增强现实领域</a:t>
            </a:r>
            <a:r>
              <a:rPr lang="en-US" altLang="zh-CN" u="sng" dirty="0">
                <a:solidFill>
                  <a:schemeClr val="bg1"/>
                </a:solidFill>
              </a:rPr>
              <a:t>7</a:t>
            </a:r>
            <a:r>
              <a:rPr lang="zh-CN" altLang="en-US" u="sng" dirty="0">
                <a:solidFill>
                  <a:schemeClr val="bg1"/>
                </a:solidFill>
              </a:rPr>
              <a:t>项国家标准进入立项程序</a:t>
            </a:r>
            <a:r>
              <a:rPr lang="en-US" altLang="zh-CN" u="sng" dirty="0">
                <a:solidFill>
                  <a:schemeClr val="bg1"/>
                </a:solidFill>
              </a:rPr>
              <a:t>]</a:t>
            </a:r>
          </a:p>
          <a:p>
            <a:r>
              <a:rPr lang="zh-CN" altLang="en-US" u="sng" dirty="0">
                <a:solidFill>
                  <a:schemeClr val="bg1"/>
                </a:solidFill>
              </a:rPr>
              <a:t>高麟鹏</a:t>
            </a:r>
            <a:r>
              <a:rPr lang="en-US" altLang="zh-CN" u="sng" dirty="0">
                <a:solidFill>
                  <a:schemeClr val="bg1"/>
                </a:solidFill>
              </a:rPr>
              <a:t>, et al. (2011). "</a:t>
            </a:r>
            <a:r>
              <a:rPr lang="zh-CN" altLang="en-US" u="sng" dirty="0">
                <a:solidFill>
                  <a:schemeClr val="bg1"/>
                </a:solidFill>
              </a:rPr>
              <a:t>增强现实技术与标准化</a:t>
            </a:r>
            <a:r>
              <a:rPr lang="en-US" altLang="zh-CN" u="sng" dirty="0">
                <a:solidFill>
                  <a:schemeClr val="bg1"/>
                </a:solidFill>
              </a:rPr>
              <a:t>."《</a:t>
            </a:r>
            <a:r>
              <a:rPr lang="zh-CN" altLang="en-US" u="sng" dirty="0">
                <a:solidFill>
                  <a:schemeClr val="bg1"/>
                </a:solidFill>
              </a:rPr>
              <a:t>信息技术与标准化</a:t>
            </a:r>
            <a:r>
              <a:rPr lang="en-US" altLang="zh-CN" u="sng" dirty="0">
                <a:solidFill>
                  <a:schemeClr val="bg1"/>
                </a:solidFill>
              </a:rPr>
              <a:t>》 9:3.</a:t>
            </a:r>
          </a:p>
          <a:p>
            <a:r>
              <a:rPr lang="zh-CN" altLang="en-US" u="sng" dirty="0">
                <a:solidFill>
                  <a:schemeClr val="bg1"/>
                </a:solidFill>
              </a:rPr>
              <a:t>王聪 </a:t>
            </a:r>
            <a:r>
              <a:rPr lang="en-US" altLang="zh-CN" u="sng" dirty="0">
                <a:solidFill>
                  <a:schemeClr val="bg1"/>
                </a:solidFill>
              </a:rPr>
              <a:t>(2016). "</a:t>
            </a:r>
            <a:r>
              <a:rPr lang="zh-CN" altLang="en-US" u="sng" dirty="0">
                <a:solidFill>
                  <a:schemeClr val="bg1"/>
                </a:solidFill>
              </a:rPr>
              <a:t>虚拟现实和增强现实技术及其标准化研究</a:t>
            </a:r>
            <a:r>
              <a:rPr lang="en-US" altLang="zh-CN" u="sng" dirty="0">
                <a:solidFill>
                  <a:schemeClr val="bg1"/>
                </a:solidFill>
              </a:rPr>
              <a:t>." 《</a:t>
            </a:r>
            <a:r>
              <a:rPr lang="zh-CN" altLang="en-US" u="sng" dirty="0">
                <a:solidFill>
                  <a:schemeClr val="bg1"/>
                </a:solidFill>
              </a:rPr>
              <a:t>信息技术与标准化</a:t>
            </a:r>
            <a:r>
              <a:rPr lang="en-US" altLang="zh-CN" u="sng" dirty="0">
                <a:solidFill>
                  <a:schemeClr val="bg1"/>
                </a:solidFill>
              </a:rPr>
              <a:t>》 2016</a:t>
            </a:r>
            <a:r>
              <a:rPr lang="zh-CN" altLang="en-US" u="sng" dirty="0">
                <a:solidFill>
                  <a:schemeClr val="bg1"/>
                </a:solidFill>
              </a:rPr>
              <a:t>（</a:t>
            </a:r>
            <a:r>
              <a:rPr lang="en-US" altLang="zh-CN" u="sng" dirty="0">
                <a:solidFill>
                  <a:schemeClr val="bg1"/>
                </a:solidFill>
              </a:rPr>
              <a:t>9</a:t>
            </a:r>
            <a:r>
              <a:rPr lang="zh-CN" altLang="en-US" u="sng" dirty="0">
                <a:solidFill>
                  <a:schemeClr val="bg1"/>
                </a:solidFill>
              </a:rPr>
              <a:t>）</a:t>
            </a:r>
            <a:r>
              <a:rPr lang="en-US" altLang="zh-CN" u="sng" dirty="0">
                <a:solidFill>
                  <a:schemeClr val="bg1"/>
                </a:solidFill>
              </a:rPr>
              <a:t>: 5.</a:t>
            </a:r>
          </a:p>
          <a:p>
            <a:r>
              <a:rPr lang="zh-CN" altLang="en-US" u="sng" dirty="0">
                <a:solidFill>
                  <a:schemeClr val="bg1"/>
                </a:solidFill>
              </a:rPr>
              <a:t>许晖 </a:t>
            </a:r>
            <a:r>
              <a:rPr lang="en-US" altLang="zh-CN" u="sng" dirty="0">
                <a:solidFill>
                  <a:schemeClr val="bg1"/>
                </a:solidFill>
              </a:rPr>
              <a:t>and </a:t>
            </a:r>
            <a:r>
              <a:rPr lang="zh-CN" altLang="en-US" u="sng" dirty="0">
                <a:solidFill>
                  <a:schemeClr val="bg1"/>
                </a:solidFill>
              </a:rPr>
              <a:t>武晓莉 </a:t>
            </a:r>
            <a:r>
              <a:rPr lang="en-US" altLang="zh-CN" u="sng" dirty="0">
                <a:solidFill>
                  <a:schemeClr val="bg1"/>
                </a:solidFill>
              </a:rPr>
              <a:t>(2015). "</a:t>
            </a:r>
            <a:r>
              <a:rPr lang="zh-CN" altLang="en-US" u="sng" dirty="0">
                <a:solidFill>
                  <a:schemeClr val="bg1"/>
                </a:solidFill>
              </a:rPr>
              <a:t>增强现实技术及其相关标准概述</a:t>
            </a:r>
            <a:r>
              <a:rPr lang="en-US" altLang="zh-CN" u="sng" dirty="0">
                <a:solidFill>
                  <a:schemeClr val="bg1"/>
                </a:solidFill>
              </a:rPr>
              <a:t>." </a:t>
            </a:r>
            <a:r>
              <a:rPr lang="zh-CN" altLang="en-US" u="sng" dirty="0">
                <a:solidFill>
                  <a:schemeClr val="bg1"/>
                </a:solidFill>
              </a:rPr>
              <a:t>测绘标准化 </a:t>
            </a:r>
            <a:r>
              <a:rPr lang="en-US" altLang="zh-CN" u="sng" dirty="0">
                <a:solidFill>
                  <a:schemeClr val="bg1"/>
                </a:solidFill>
              </a:rPr>
              <a:t>Sep.2015</a:t>
            </a:r>
            <a:r>
              <a:rPr lang="zh-CN" altLang="en-US" u="sng" dirty="0">
                <a:solidFill>
                  <a:schemeClr val="bg1"/>
                </a:solidFill>
              </a:rPr>
              <a:t>，</a:t>
            </a:r>
            <a:r>
              <a:rPr lang="en-US" altLang="zh-CN" u="sng" dirty="0">
                <a:solidFill>
                  <a:schemeClr val="bg1"/>
                </a:solidFill>
              </a:rPr>
              <a:t>31( 3): 4.</a:t>
            </a:r>
          </a:p>
          <a:p>
            <a:r>
              <a:rPr lang="zh-CN" altLang="en-US" u="sng" dirty="0">
                <a:solidFill>
                  <a:schemeClr val="bg1"/>
                </a:solidFill>
              </a:rPr>
              <a:t>吴帆，张亮</a:t>
            </a:r>
            <a:r>
              <a:rPr lang="en-US" altLang="zh-CN" u="sng" dirty="0">
                <a:solidFill>
                  <a:schemeClr val="bg1"/>
                </a:solidFill>
              </a:rPr>
              <a:t>.</a:t>
            </a:r>
            <a:r>
              <a:rPr lang="zh-CN" altLang="en-US" u="sng" dirty="0">
                <a:solidFill>
                  <a:schemeClr val="bg1"/>
                </a:solidFill>
              </a:rPr>
              <a:t>增强现实技术原理及其在电视中的应用</a:t>
            </a:r>
            <a:r>
              <a:rPr lang="en-US" altLang="zh-CN" u="sng" dirty="0">
                <a:solidFill>
                  <a:schemeClr val="bg1"/>
                </a:solidFill>
              </a:rPr>
              <a:t>[J].</a:t>
            </a:r>
            <a:r>
              <a:rPr lang="zh-CN" altLang="en-US" u="sng" dirty="0">
                <a:solidFill>
                  <a:schemeClr val="bg1"/>
                </a:solidFill>
              </a:rPr>
              <a:t>电视技术，</a:t>
            </a:r>
            <a:r>
              <a:rPr lang="en-US" altLang="zh-CN" u="sng" dirty="0">
                <a:solidFill>
                  <a:schemeClr val="bg1"/>
                </a:solidFill>
              </a:rPr>
              <a:t>2013</a:t>
            </a:r>
            <a:r>
              <a:rPr lang="zh-CN" altLang="en-US" u="sng" dirty="0">
                <a:solidFill>
                  <a:schemeClr val="bg1"/>
                </a:solidFill>
              </a:rPr>
              <a:t>，</a:t>
            </a:r>
            <a:r>
              <a:rPr lang="en-US" altLang="zh-CN" u="sng" dirty="0">
                <a:solidFill>
                  <a:schemeClr val="bg1"/>
                </a:solidFill>
              </a:rPr>
              <a:t>37</a:t>
            </a:r>
            <a:r>
              <a:rPr lang="zh-CN" altLang="en-US" u="sng" dirty="0">
                <a:solidFill>
                  <a:schemeClr val="bg1"/>
                </a:solidFill>
              </a:rPr>
              <a:t>（</a:t>
            </a:r>
            <a:r>
              <a:rPr lang="en-US" altLang="zh-CN" u="sng" dirty="0">
                <a:solidFill>
                  <a:schemeClr val="bg1"/>
                </a:solidFill>
              </a:rPr>
              <a:t>2</a:t>
            </a:r>
            <a:r>
              <a:rPr lang="zh-CN" altLang="en-US" u="sng" dirty="0">
                <a:solidFill>
                  <a:schemeClr val="bg1"/>
                </a:solidFill>
              </a:rPr>
              <a:t>）</a:t>
            </a:r>
          </a:p>
          <a:p>
            <a:r>
              <a:rPr lang="en-US" altLang="zh-CN" u="sng" dirty="0">
                <a:solidFill>
                  <a:schemeClr val="bg1"/>
                </a:solidFill>
              </a:rPr>
              <a:t>[</a:t>
            </a:r>
            <a:r>
              <a:rPr lang="zh-CN" altLang="en-US" u="sng" dirty="0">
                <a:solidFill>
                  <a:schemeClr val="bg1"/>
                </a:solidFill>
              </a:rPr>
              <a:t>增强现实技术原理及应用</a:t>
            </a:r>
            <a:r>
              <a:rPr lang="en-US" altLang="zh-CN" u="sng" dirty="0">
                <a:solidFill>
                  <a:schemeClr val="bg1"/>
                </a:solidFill>
              </a:rPr>
              <a:t>-GAD</a:t>
            </a:r>
            <a:r>
              <a:rPr lang="zh-CN" altLang="en-US" u="sng" dirty="0">
                <a:solidFill>
                  <a:schemeClr val="bg1"/>
                </a:solidFill>
              </a:rPr>
              <a:t>腾讯游戏开发者平台</a:t>
            </a:r>
            <a:r>
              <a:rPr lang="en-US" altLang="zh-CN" u="sng" dirty="0" smtClean="0">
                <a:solidFill>
                  <a:schemeClr val="bg1"/>
                </a:solidFill>
              </a:rPr>
              <a:t>]</a:t>
            </a:r>
            <a:endParaRPr lang="en-US" altLang="zh-CN" u="sng" dirty="0">
              <a:solidFill>
                <a:schemeClr val="bg1"/>
              </a:solidFill>
            </a:endParaRPr>
          </a:p>
        </p:txBody>
      </p:sp>
    </p:spTree>
    <p:extLst>
      <p:ext uri="{BB962C8B-B14F-4D97-AF65-F5344CB8AC3E}">
        <p14:creationId xmlns:p14="http://schemas.microsoft.com/office/powerpoint/2010/main" val="244789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41367" y="2801703"/>
            <a:ext cx="2262158" cy="923330"/>
          </a:xfrm>
          <a:prstGeom prst="rect">
            <a:avLst/>
          </a:prstGeom>
          <a:noFill/>
        </p:spPr>
        <p:txBody>
          <a:bodyPr wrap="none" rtlCol="0">
            <a:spAutoFit/>
          </a:bodyPr>
          <a:lstStyle/>
          <a:p>
            <a:r>
              <a:rPr lang="zh-CN" altLang="en-US" sz="5400" dirty="0" smtClean="0">
                <a:solidFill>
                  <a:srgbClr val="159FDD"/>
                </a:solidFill>
              </a:rPr>
              <a:t>谢谢！</a:t>
            </a:r>
            <a:endParaRPr lang="zh-CN" altLang="en-US" sz="5400" dirty="0">
              <a:solidFill>
                <a:srgbClr val="159FDD"/>
              </a:solidFill>
            </a:endParaRPr>
          </a:p>
        </p:txBody>
      </p:sp>
    </p:spTree>
    <p:extLst>
      <p:ext uri="{BB962C8B-B14F-4D97-AF65-F5344CB8AC3E}">
        <p14:creationId xmlns:p14="http://schemas.microsoft.com/office/powerpoint/2010/main" val="4135187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330" y="417250"/>
            <a:ext cx="3488924" cy="710214"/>
            <a:chOff x="266330" y="417250"/>
            <a:chExt cx="3488924" cy="710214"/>
          </a:xfrm>
        </p:grpSpPr>
        <p:sp>
          <p:nvSpPr>
            <p:cNvPr id="6" name="平行四边形 5"/>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2168" y="453065"/>
              <a:ext cx="2646878" cy="584775"/>
            </a:xfrm>
            <a:prstGeom prst="rect">
              <a:avLst/>
            </a:prstGeom>
            <a:noFill/>
          </p:spPr>
          <p:txBody>
            <a:bodyPr wrap="none" rtlCol="0">
              <a:spAutoFit/>
            </a:bodyPr>
            <a:lstStyle/>
            <a:p>
              <a:r>
                <a:rPr lang="zh-CN" altLang="en-US" sz="3200" dirty="0" smtClean="0">
                  <a:solidFill>
                    <a:schemeClr val="bg1"/>
                  </a:solidFill>
                </a:rPr>
                <a:t>本周团队工作</a:t>
              </a:r>
              <a:endParaRPr lang="zh-CN" altLang="en-US" sz="3200" dirty="0">
                <a:solidFill>
                  <a:schemeClr val="bg1"/>
                </a:solidFill>
              </a:endParaRPr>
            </a:p>
          </p:txBody>
        </p:sp>
      </p:grpSp>
      <p:pic>
        <p:nvPicPr>
          <p:cNvPr id="8" name="图片 7"/>
          <p:cNvPicPr>
            <a:picLocks noChangeAspect="1"/>
          </p:cNvPicPr>
          <p:nvPr/>
        </p:nvPicPr>
        <p:blipFill>
          <a:blip r:embed="rId2"/>
          <a:stretch>
            <a:fillRect/>
          </a:stretch>
        </p:blipFill>
        <p:spPr>
          <a:xfrm>
            <a:off x="0" y="1856232"/>
            <a:ext cx="13066206" cy="3411089"/>
          </a:xfrm>
          <a:prstGeom prst="rect">
            <a:avLst/>
          </a:prstGeom>
        </p:spPr>
      </p:pic>
    </p:spTree>
    <p:extLst>
      <p:ext uri="{BB962C8B-B14F-4D97-AF65-F5344CB8AC3E}">
        <p14:creationId xmlns:p14="http://schemas.microsoft.com/office/powerpoint/2010/main" val="36937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417250"/>
            <a:ext cx="3488924" cy="710214"/>
            <a:chOff x="266330" y="417250"/>
            <a:chExt cx="3488924" cy="710214"/>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2168" y="453065"/>
              <a:ext cx="3057247" cy="523220"/>
            </a:xfrm>
            <a:prstGeom prst="rect">
              <a:avLst/>
            </a:prstGeom>
            <a:noFill/>
          </p:spPr>
          <p:txBody>
            <a:bodyPr wrap="none" rtlCol="0">
              <a:spAutoFit/>
            </a:bodyPr>
            <a:lstStyle/>
            <a:p>
              <a:r>
                <a:rPr lang="zh-CN" altLang="en-US" sz="2800" dirty="0" smtClean="0">
                  <a:solidFill>
                    <a:schemeClr val="bg1"/>
                  </a:solidFill>
                </a:rPr>
                <a:t>产业分析报告大纲</a:t>
              </a:r>
              <a:endParaRPr lang="zh-CN" altLang="en-US" sz="2800" dirty="0">
                <a:solidFill>
                  <a:schemeClr val="bg1"/>
                </a:solidFill>
              </a:endParaRPr>
            </a:p>
          </p:txBody>
        </p:sp>
      </p:grpSp>
      <p:sp>
        <p:nvSpPr>
          <p:cNvPr id="2" name="文本框 1"/>
          <p:cNvSpPr txBox="1"/>
          <p:nvPr/>
        </p:nvSpPr>
        <p:spPr>
          <a:xfrm>
            <a:off x="796214" y="1166870"/>
            <a:ext cx="5253264" cy="4708981"/>
          </a:xfrm>
          <a:prstGeom prst="rect">
            <a:avLst/>
          </a:prstGeom>
          <a:noFill/>
        </p:spPr>
        <p:txBody>
          <a:bodyPr wrap="square" rtlCol="0">
            <a:spAutoFit/>
          </a:bodyPr>
          <a:lstStyle/>
          <a:p>
            <a:r>
              <a:rPr lang="zh-CN" altLang="en-US" sz="2000" dirty="0" smtClean="0">
                <a:solidFill>
                  <a:schemeClr val="bg1"/>
                </a:solidFill>
              </a:rPr>
              <a:t>一</a:t>
            </a:r>
            <a:r>
              <a:rPr lang="zh-CN" altLang="en-US" sz="2000" dirty="0">
                <a:solidFill>
                  <a:schemeClr val="bg1"/>
                </a:solidFill>
              </a:rPr>
              <a:t>、产业概况：</a:t>
            </a:r>
          </a:p>
          <a:p>
            <a:r>
              <a:rPr lang="en-US" altLang="zh-CN" sz="2000" dirty="0" smtClean="0">
                <a:solidFill>
                  <a:schemeClr val="bg1"/>
                </a:solidFill>
              </a:rPr>
              <a:t>        1</a:t>
            </a:r>
            <a:r>
              <a:rPr lang="zh-CN" altLang="en-US" sz="2000" dirty="0">
                <a:solidFill>
                  <a:schemeClr val="bg1"/>
                </a:solidFill>
              </a:rPr>
              <a:t>、</a:t>
            </a:r>
            <a:r>
              <a:rPr lang="en-US" altLang="zh-CN" sz="2000" dirty="0">
                <a:solidFill>
                  <a:schemeClr val="bg1"/>
                </a:solidFill>
              </a:rPr>
              <a:t>AR</a:t>
            </a:r>
            <a:r>
              <a:rPr lang="zh-CN" altLang="en-US" sz="2000" dirty="0">
                <a:solidFill>
                  <a:schemeClr val="bg1"/>
                </a:solidFill>
              </a:rPr>
              <a:t>技术定义</a:t>
            </a:r>
          </a:p>
          <a:p>
            <a:r>
              <a:rPr lang="en-US" altLang="zh-CN" sz="2000" dirty="0" smtClean="0">
                <a:solidFill>
                  <a:schemeClr val="bg1"/>
                </a:solidFill>
              </a:rPr>
              <a:t>        2</a:t>
            </a:r>
            <a:r>
              <a:rPr lang="zh-CN" altLang="en-US" sz="2000" dirty="0">
                <a:solidFill>
                  <a:schemeClr val="bg1"/>
                </a:solidFill>
              </a:rPr>
              <a:t>、</a:t>
            </a:r>
            <a:r>
              <a:rPr lang="en-US" altLang="zh-CN" sz="2000" dirty="0">
                <a:solidFill>
                  <a:schemeClr val="bg1"/>
                </a:solidFill>
              </a:rPr>
              <a:t>AR</a:t>
            </a:r>
            <a:r>
              <a:rPr lang="zh-CN" altLang="en-US" sz="2000" dirty="0">
                <a:solidFill>
                  <a:schemeClr val="bg1"/>
                </a:solidFill>
              </a:rPr>
              <a:t>技术在生活中应用范围和应用方式</a:t>
            </a:r>
          </a:p>
          <a:p>
            <a:r>
              <a:rPr lang="en-US" altLang="zh-CN" sz="2000" dirty="0" smtClean="0">
                <a:solidFill>
                  <a:schemeClr val="bg1"/>
                </a:solidFill>
              </a:rPr>
              <a:t>        3</a:t>
            </a:r>
            <a:r>
              <a:rPr lang="zh-CN" altLang="en-US" sz="2000" dirty="0">
                <a:solidFill>
                  <a:schemeClr val="bg1"/>
                </a:solidFill>
              </a:rPr>
              <a:t>、行业规模</a:t>
            </a:r>
          </a:p>
          <a:p>
            <a:r>
              <a:rPr lang="en-US" altLang="zh-CN" sz="2000" dirty="0" smtClean="0">
                <a:solidFill>
                  <a:schemeClr val="bg1"/>
                </a:solidFill>
              </a:rPr>
              <a:t>        4</a:t>
            </a:r>
            <a:r>
              <a:rPr lang="zh-CN" altLang="en-US" sz="2000" dirty="0">
                <a:solidFill>
                  <a:schemeClr val="bg1"/>
                </a:solidFill>
              </a:rPr>
              <a:t>、主要公司（及简单介绍）</a:t>
            </a:r>
          </a:p>
          <a:p>
            <a:r>
              <a:rPr lang="en-US" altLang="zh-CN" sz="2000" dirty="0" smtClean="0">
                <a:solidFill>
                  <a:schemeClr val="bg1"/>
                </a:solidFill>
              </a:rPr>
              <a:t>        5</a:t>
            </a:r>
            <a:r>
              <a:rPr lang="zh-CN" altLang="en-US" sz="2000" dirty="0">
                <a:solidFill>
                  <a:schemeClr val="bg1"/>
                </a:solidFill>
              </a:rPr>
              <a:t>、商业模式</a:t>
            </a:r>
          </a:p>
          <a:p>
            <a:r>
              <a:rPr lang="en-US" altLang="zh-CN" sz="2000" dirty="0" smtClean="0">
                <a:solidFill>
                  <a:schemeClr val="bg1"/>
                </a:solidFill>
              </a:rPr>
              <a:t>        6</a:t>
            </a:r>
            <a:r>
              <a:rPr lang="zh-CN" altLang="en-US" sz="2000" dirty="0">
                <a:solidFill>
                  <a:schemeClr val="bg1"/>
                </a:solidFill>
              </a:rPr>
              <a:t>、利润水平</a:t>
            </a:r>
          </a:p>
          <a:p>
            <a:r>
              <a:rPr lang="zh-CN" altLang="en-US" sz="2000" dirty="0">
                <a:solidFill>
                  <a:schemeClr val="bg1"/>
                </a:solidFill>
              </a:rPr>
              <a:t>二、外部影响因素：</a:t>
            </a:r>
          </a:p>
          <a:p>
            <a:r>
              <a:rPr lang="en-US" altLang="zh-CN" sz="2000" dirty="0" smtClean="0">
                <a:solidFill>
                  <a:schemeClr val="bg1"/>
                </a:solidFill>
              </a:rPr>
              <a:t>        1</a:t>
            </a:r>
            <a:r>
              <a:rPr lang="zh-CN" altLang="en-US" sz="2000" dirty="0">
                <a:solidFill>
                  <a:schemeClr val="bg1"/>
                </a:solidFill>
              </a:rPr>
              <a:t>、相关政策</a:t>
            </a:r>
          </a:p>
          <a:p>
            <a:r>
              <a:rPr lang="en-US" altLang="zh-CN" sz="2000" dirty="0" smtClean="0">
                <a:solidFill>
                  <a:schemeClr val="bg1"/>
                </a:solidFill>
              </a:rPr>
              <a:t>        2</a:t>
            </a:r>
            <a:r>
              <a:rPr lang="zh-CN" altLang="en-US" sz="2000" dirty="0">
                <a:solidFill>
                  <a:schemeClr val="bg1"/>
                </a:solidFill>
              </a:rPr>
              <a:t>、相关技术标准</a:t>
            </a:r>
          </a:p>
          <a:p>
            <a:r>
              <a:rPr lang="en-US" altLang="zh-CN" sz="2000" dirty="0" smtClean="0">
                <a:solidFill>
                  <a:schemeClr val="bg1"/>
                </a:solidFill>
              </a:rPr>
              <a:t>        3</a:t>
            </a:r>
            <a:r>
              <a:rPr lang="zh-CN" altLang="en-US" sz="2000" dirty="0">
                <a:solidFill>
                  <a:schemeClr val="bg1"/>
                </a:solidFill>
              </a:rPr>
              <a:t>、技术分析（</a:t>
            </a:r>
            <a:r>
              <a:rPr lang="en-US" altLang="zh-CN" sz="2000" dirty="0">
                <a:solidFill>
                  <a:schemeClr val="bg1"/>
                </a:solidFill>
              </a:rPr>
              <a:t>AR</a:t>
            </a:r>
            <a:r>
              <a:rPr lang="zh-CN" altLang="en-US" sz="2000" dirty="0">
                <a:solidFill>
                  <a:schemeClr val="bg1"/>
                </a:solidFill>
              </a:rPr>
              <a:t>产业的发展受哪些核心技术的制约）</a:t>
            </a:r>
          </a:p>
          <a:p>
            <a:r>
              <a:rPr lang="zh-CN" altLang="en-US" sz="2000" dirty="0">
                <a:solidFill>
                  <a:schemeClr val="bg1"/>
                </a:solidFill>
              </a:rPr>
              <a:t>三、历史分析：</a:t>
            </a:r>
          </a:p>
          <a:p>
            <a:r>
              <a:rPr lang="en-US" altLang="zh-CN" sz="2000" dirty="0" smtClean="0">
                <a:solidFill>
                  <a:schemeClr val="bg1"/>
                </a:solidFill>
              </a:rPr>
              <a:t>        1</a:t>
            </a:r>
            <a:r>
              <a:rPr lang="zh-CN" altLang="en-US" sz="2000" dirty="0">
                <a:solidFill>
                  <a:schemeClr val="bg1"/>
                </a:solidFill>
              </a:rPr>
              <a:t>、产业历史分析（过去的产业发展历程和导致的</a:t>
            </a:r>
            <a:r>
              <a:rPr lang="zh-CN" altLang="en-US" sz="2000" dirty="0" smtClean="0">
                <a:solidFill>
                  <a:schemeClr val="bg1"/>
                </a:solidFill>
              </a:rPr>
              <a:t>问题）</a:t>
            </a:r>
            <a:endParaRPr lang="zh-CN" altLang="en-US" sz="2000" dirty="0">
              <a:solidFill>
                <a:schemeClr val="bg1"/>
              </a:solidFill>
            </a:endParaRPr>
          </a:p>
        </p:txBody>
      </p:sp>
      <p:sp>
        <p:nvSpPr>
          <p:cNvPr id="3" name="文本框 2"/>
          <p:cNvSpPr txBox="1"/>
          <p:nvPr/>
        </p:nvSpPr>
        <p:spPr>
          <a:xfrm>
            <a:off x="6439302" y="1166870"/>
            <a:ext cx="4831882" cy="3785652"/>
          </a:xfrm>
          <a:prstGeom prst="rect">
            <a:avLst/>
          </a:prstGeom>
          <a:noFill/>
        </p:spPr>
        <p:txBody>
          <a:bodyPr wrap="square" rtlCol="0">
            <a:spAutoFit/>
          </a:bodyPr>
          <a:lstStyle/>
          <a:p>
            <a:r>
              <a:rPr lang="zh-CN" altLang="en-US" sz="2000" dirty="0">
                <a:solidFill>
                  <a:schemeClr val="bg1"/>
                </a:solidFill>
              </a:rPr>
              <a:t>四、发展现状：</a:t>
            </a:r>
          </a:p>
          <a:p>
            <a:r>
              <a:rPr lang="zh-CN" altLang="en-US" sz="2000" dirty="0">
                <a:solidFill>
                  <a:schemeClr val="bg1"/>
                </a:solidFill>
              </a:rPr>
              <a:t>        </a:t>
            </a:r>
            <a:r>
              <a:rPr lang="en-US" altLang="zh-CN" sz="2000" dirty="0">
                <a:solidFill>
                  <a:schemeClr val="bg1"/>
                </a:solidFill>
              </a:rPr>
              <a:t>1</a:t>
            </a:r>
            <a:r>
              <a:rPr lang="zh-CN" altLang="en-US" sz="2000" dirty="0">
                <a:solidFill>
                  <a:schemeClr val="bg1"/>
                </a:solidFill>
              </a:rPr>
              <a:t>、现状概述（目前应用领域覆盖范围等数据）</a:t>
            </a:r>
          </a:p>
          <a:p>
            <a:r>
              <a:rPr lang="zh-CN" altLang="en-US" sz="2000" dirty="0">
                <a:solidFill>
                  <a:schemeClr val="bg1"/>
                </a:solidFill>
              </a:rPr>
              <a:t>        </a:t>
            </a:r>
            <a:r>
              <a:rPr lang="en-US" altLang="zh-CN" sz="2000" dirty="0">
                <a:solidFill>
                  <a:schemeClr val="bg1"/>
                </a:solidFill>
              </a:rPr>
              <a:t>2</a:t>
            </a:r>
            <a:r>
              <a:rPr lang="zh-CN" altLang="en-US" sz="2000" dirty="0">
                <a:solidFill>
                  <a:schemeClr val="bg1"/>
                </a:solidFill>
              </a:rPr>
              <a:t>、当前产业面对的挑战和机遇</a:t>
            </a:r>
          </a:p>
          <a:p>
            <a:r>
              <a:rPr lang="zh-CN" altLang="en-US" sz="2000" dirty="0">
                <a:solidFill>
                  <a:schemeClr val="bg1"/>
                </a:solidFill>
              </a:rPr>
              <a:t>        </a:t>
            </a:r>
            <a:r>
              <a:rPr lang="en-US" altLang="zh-CN" sz="2000" dirty="0">
                <a:solidFill>
                  <a:schemeClr val="bg1"/>
                </a:solidFill>
              </a:rPr>
              <a:t>3</a:t>
            </a:r>
            <a:r>
              <a:rPr lang="zh-CN" altLang="en-US" sz="2000" dirty="0">
                <a:solidFill>
                  <a:schemeClr val="bg1"/>
                </a:solidFill>
              </a:rPr>
              <a:t>、当前市场环境和市场需求</a:t>
            </a:r>
          </a:p>
          <a:p>
            <a:r>
              <a:rPr lang="zh-CN" altLang="en-US" sz="2000" dirty="0">
                <a:solidFill>
                  <a:schemeClr val="bg1"/>
                </a:solidFill>
              </a:rPr>
              <a:t>        </a:t>
            </a:r>
            <a:r>
              <a:rPr lang="en-US" altLang="zh-CN" sz="2000" dirty="0">
                <a:solidFill>
                  <a:schemeClr val="bg1"/>
                </a:solidFill>
              </a:rPr>
              <a:t>4</a:t>
            </a:r>
            <a:r>
              <a:rPr lang="zh-CN" altLang="en-US" sz="2000" dirty="0">
                <a:solidFill>
                  <a:schemeClr val="bg1"/>
                </a:solidFill>
              </a:rPr>
              <a:t>、世界当前发展趋势</a:t>
            </a:r>
          </a:p>
          <a:p>
            <a:r>
              <a:rPr lang="zh-CN" altLang="en-US" sz="2000" dirty="0">
                <a:solidFill>
                  <a:schemeClr val="bg1"/>
                </a:solidFill>
              </a:rPr>
              <a:t>        </a:t>
            </a:r>
            <a:r>
              <a:rPr lang="en-US" altLang="zh-CN" sz="2000" dirty="0">
                <a:solidFill>
                  <a:schemeClr val="bg1"/>
                </a:solidFill>
              </a:rPr>
              <a:t>5</a:t>
            </a:r>
            <a:r>
              <a:rPr lang="zh-CN" altLang="en-US" sz="2000" dirty="0">
                <a:solidFill>
                  <a:schemeClr val="bg1"/>
                </a:solidFill>
              </a:rPr>
              <a:t>、国内当前发展趋势</a:t>
            </a:r>
          </a:p>
          <a:p>
            <a:r>
              <a:rPr lang="zh-CN" altLang="en-US" sz="2000" dirty="0">
                <a:solidFill>
                  <a:schemeClr val="bg1"/>
                </a:solidFill>
              </a:rPr>
              <a:t>五、未来预期：</a:t>
            </a:r>
          </a:p>
          <a:p>
            <a:r>
              <a:rPr lang="en-US" altLang="zh-CN" sz="2000" dirty="0" smtClean="0">
                <a:solidFill>
                  <a:schemeClr val="bg1"/>
                </a:solidFill>
              </a:rPr>
              <a:t>        1</a:t>
            </a:r>
            <a:r>
              <a:rPr lang="zh-CN" altLang="en-US" sz="2000" dirty="0">
                <a:solidFill>
                  <a:schemeClr val="bg1"/>
                </a:solidFill>
              </a:rPr>
              <a:t>、未来应用领域（未来市场需求）</a:t>
            </a:r>
          </a:p>
          <a:p>
            <a:r>
              <a:rPr lang="en-US" altLang="zh-CN" sz="2000" dirty="0" smtClean="0">
                <a:solidFill>
                  <a:schemeClr val="bg1"/>
                </a:solidFill>
              </a:rPr>
              <a:t>        2</a:t>
            </a:r>
            <a:r>
              <a:rPr lang="zh-CN" altLang="en-US" sz="2000" dirty="0">
                <a:solidFill>
                  <a:schemeClr val="bg1"/>
                </a:solidFill>
              </a:rPr>
              <a:t>、未来市场、社会环境</a:t>
            </a:r>
          </a:p>
          <a:p>
            <a:r>
              <a:rPr lang="en-US" altLang="zh-CN" sz="2000" dirty="0" smtClean="0">
                <a:solidFill>
                  <a:schemeClr val="bg1"/>
                </a:solidFill>
              </a:rPr>
              <a:t>        3</a:t>
            </a:r>
            <a:r>
              <a:rPr lang="zh-CN" altLang="en-US" sz="2000" dirty="0">
                <a:solidFill>
                  <a:schemeClr val="bg1"/>
                </a:solidFill>
              </a:rPr>
              <a:t>、未来技术和政策走向</a:t>
            </a:r>
          </a:p>
          <a:p>
            <a:r>
              <a:rPr lang="en-US" altLang="zh-CN" sz="2000" dirty="0" smtClean="0">
                <a:solidFill>
                  <a:schemeClr val="bg1"/>
                </a:solidFill>
              </a:rPr>
              <a:t>        4</a:t>
            </a:r>
            <a:r>
              <a:rPr lang="zh-CN" altLang="en-US" sz="2000" dirty="0">
                <a:solidFill>
                  <a:schemeClr val="bg1"/>
                </a:solidFill>
              </a:rPr>
              <a:t>、未来市场量（盈利、商业等）</a:t>
            </a:r>
          </a:p>
        </p:txBody>
      </p:sp>
      <p:sp>
        <p:nvSpPr>
          <p:cNvPr id="15" name="文本框 14"/>
          <p:cNvSpPr txBox="1"/>
          <p:nvPr/>
        </p:nvSpPr>
        <p:spPr>
          <a:xfrm>
            <a:off x="796214" y="6014310"/>
            <a:ext cx="10474970" cy="646331"/>
          </a:xfrm>
          <a:prstGeom prst="rect">
            <a:avLst/>
          </a:prstGeom>
          <a:noFill/>
        </p:spPr>
        <p:txBody>
          <a:bodyPr wrap="square" rtlCol="0">
            <a:spAutoFit/>
          </a:bodyPr>
          <a:lstStyle/>
          <a:p>
            <a:r>
              <a:rPr lang="zh-CN" altLang="en-US" dirty="0" smtClean="0">
                <a:solidFill>
                  <a:schemeClr val="bg1"/>
                </a:solidFill>
              </a:rPr>
              <a:t>针对此产业报告大纲，我们确定本周的小组任务是进一步调研第一部分中尚未调研的“</a:t>
            </a:r>
            <a:r>
              <a:rPr lang="en-US" altLang="zh-CN" dirty="0" smtClean="0">
                <a:solidFill>
                  <a:schemeClr val="bg1"/>
                </a:solidFill>
              </a:rPr>
              <a:t>3</a:t>
            </a:r>
            <a:r>
              <a:rPr lang="zh-CN" altLang="en-US" dirty="0" smtClean="0">
                <a:solidFill>
                  <a:schemeClr val="bg1"/>
                </a:solidFill>
              </a:rPr>
              <a:t>、</a:t>
            </a:r>
            <a:r>
              <a:rPr lang="en-US" altLang="zh-CN" dirty="0" smtClean="0">
                <a:solidFill>
                  <a:schemeClr val="bg1"/>
                </a:solidFill>
              </a:rPr>
              <a:t>4</a:t>
            </a:r>
            <a:r>
              <a:rPr lang="zh-CN" altLang="en-US" dirty="0" smtClean="0">
                <a:solidFill>
                  <a:schemeClr val="bg1"/>
                </a:solidFill>
              </a:rPr>
              <a:t>、</a:t>
            </a:r>
            <a:r>
              <a:rPr lang="en-US" altLang="zh-CN" dirty="0" smtClean="0">
                <a:solidFill>
                  <a:schemeClr val="bg1"/>
                </a:solidFill>
              </a:rPr>
              <a:t>5</a:t>
            </a:r>
            <a:r>
              <a:rPr lang="zh-CN" altLang="en-US" dirty="0" smtClean="0">
                <a:solidFill>
                  <a:schemeClr val="bg1"/>
                </a:solidFill>
              </a:rPr>
              <a:t>、</a:t>
            </a:r>
            <a:r>
              <a:rPr lang="en-US" altLang="zh-CN" dirty="0" smtClean="0">
                <a:solidFill>
                  <a:schemeClr val="bg1"/>
                </a:solidFill>
              </a:rPr>
              <a:t>6</a:t>
            </a:r>
            <a:r>
              <a:rPr lang="zh-CN" altLang="en-US" dirty="0" smtClean="0">
                <a:solidFill>
                  <a:schemeClr val="bg1"/>
                </a:solidFill>
              </a:rPr>
              <a:t>”四个项目。</a:t>
            </a:r>
            <a:endParaRPr lang="zh-CN" altLang="en-US" dirty="0">
              <a:solidFill>
                <a:schemeClr val="bg1"/>
              </a:solidFill>
            </a:endParaRPr>
          </a:p>
        </p:txBody>
      </p:sp>
    </p:spTree>
    <p:extLst>
      <p:ext uri="{BB962C8B-B14F-4D97-AF65-F5344CB8AC3E}">
        <p14:creationId xmlns:p14="http://schemas.microsoft.com/office/powerpoint/2010/main" val="1116076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417250"/>
            <a:ext cx="3488924" cy="710214"/>
            <a:chOff x="266330" y="417250"/>
            <a:chExt cx="3488924" cy="710214"/>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2168" y="453065"/>
              <a:ext cx="2339102" cy="523220"/>
            </a:xfrm>
            <a:prstGeom prst="rect">
              <a:avLst/>
            </a:prstGeom>
            <a:noFill/>
          </p:spPr>
          <p:txBody>
            <a:bodyPr wrap="none" rtlCol="0">
              <a:spAutoFit/>
            </a:bodyPr>
            <a:lstStyle/>
            <a:p>
              <a:r>
                <a:rPr lang="zh-CN" altLang="en-US" sz="2800" dirty="0" smtClean="0">
                  <a:solidFill>
                    <a:schemeClr val="bg1"/>
                  </a:solidFill>
                </a:rPr>
                <a:t>团队内部协议</a:t>
              </a:r>
              <a:endParaRPr lang="zh-CN" altLang="en-US" sz="2800" dirty="0">
                <a:solidFill>
                  <a:schemeClr val="bg1"/>
                </a:solidFill>
              </a:endParaRPr>
            </a:p>
          </p:txBody>
        </p:sp>
      </p:grpSp>
      <p:sp>
        <p:nvSpPr>
          <p:cNvPr id="2" name="文本框 1"/>
          <p:cNvSpPr txBox="1"/>
          <p:nvPr/>
        </p:nvSpPr>
        <p:spPr>
          <a:xfrm>
            <a:off x="1317422" y="2587752"/>
            <a:ext cx="10185730" cy="1569660"/>
          </a:xfrm>
          <a:prstGeom prst="rect">
            <a:avLst/>
          </a:prstGeom>
          <a:noFill/>
        </p:spPr>
        <p:txBody>
          <a:bodyPr wrap="square" rtlCol="0">
            <a:spAutoFit/>
          </a:bodyPr>
          <a:lstStyle/>
          <a:p>
            <a:r>
              <a:rPr lang="en-US" altLang="zh-CN" sz="2400" dirty="0" smtClean="0">
                <a:solidFill>
                  <a:schemeClr val="bg1"/>
                </a:solidFill>
              </a:rPr>
              <a:t>1</a:t>
            </a:r>
            <a:r>
              <a:rPr lang="zh-CN" altLang="en-US" sz="2400" dirty="0" smtClean="0">
                <a:solidFill>
                  <a:schemeClr val="bg1"/>
                </a:solidFill>
              </a:rPr>
              <a:t>、有效</a:t>
            </a:r>
            <a:r>
              <a:rPr lang="zh-CN" altLang="en-US" sz="2400" dirty="0">
                <a:solidFill>
                  <a:schemeClr val="bg1"/>
                </a:solidFill>
              </a:rPr>
              <a:t>完成大纲中子项的资料收集次数</a:t>
            </a:r>
          </a:p>
          <a:p>
            <a:r>
              <a:rPr lang="en-US" altLang="zh-CN" sz="2400" dirty="0" smtClean="0">
                <a:solidFill>
                  <a:schemeClr val="bg1"/>
                </a:solidFill>
              </a:rPr>
              <a:t>2</a:t>
            </a:r>
            <a:r>
              <a:rPr lang="zh-CN" altLang="en-US" sz="2400" dirty="0" smtClean="0">
                <a:solidFill>
                  <a:schemeClr val="bg1"/>
                </a:solidFill>
              </a:rPr>
              <a:t>、团队</a:t>
            </a:r>
            <a:r>
              <a:rPr lang="zh-CN" altLang="en-US" sz="2400" dirty="0">
                <a:solidFill>
                  <a:schemeClr val="bg1"/>
                </a:solidFill>
              </a:rPr>
              <a:t>事务完成次数（包括团队</a:t>
            </a:r>
            <a:r>
              <a:rPr lang="en-US" altLang="zh-CN" sz="2400" dirty="0" err="1">
                <a:solidFill>
                  <a:schemeClr val="bg1"/>
                </a:solidFill>
              </a:rPr>
              <a:t>ppt</a:t>
            </a:r>
            <a:r>
              <a:rPr lang="zh-CN" altLang="en-US" sz="2400" dirty="0">
                <a:solidFill>
                  <a:schemeClr val="bg1"/>
                </a:solidFill>
              </a:rPr>
              <a:t>、团队报告等各种团队工作的制作和撰写）</a:t>
            </a:r>
          </a:p>
          <a:p>
            <a:r>
              <a:rPr lang="en-US" altLang="zh-CN" sz="2400" dirty="0">
                <a:solidFill>
                  <a:schemeClr val="bg1"/>
                </a:solidFill>
              </a:rPr>
              <a:t>3</a:t>
            </a:r>
            <a:r>
              <a:rPr lang="zh-CN" altLang="en-US" sz="2400" dirty="0" smtClean="0">
                <a:solidFill>
                  <a:schemeClr val="bg1"/>
                </a:solidFill>
              </a:rPr>
              <a:t>、有效</a:t>
            </a:r>
            <a:r>
              <a:rPr lang="zh-CN" altLang="en-US" sz="2400" dirty="0">
                <a:solidFill>
                  <a:schemeClr val="bg1"/>
                </a:solidFill>
              </a:rPr>
              <a:t>迭代量（包括团队</a:t>
            </a:r>
            <a:r>
              <a:rPr lang="en-US" altLang="zh-CN" sz="2400" dirty="0" err="1">
                <a:solidFill>
                  <a:schemeClr val="bg1"/>
                </a:solidFill>
              </a:rPr>
              <a:t>github</a:t>
            </a:r>
            <a:r>
              <a:rPr lang="zh-CN" altLang="en-US" sz="2400" dirty="0">
                <a:solidFill>
                  <a:schemeClr val="bg1"/>
                </a:solidFill>
              </a:rPr>
              <a:t>和</a:t>
            </a:r>
            <a:r>
              <a:rPr lang="en-US" altLang="zh-CN" sz="2400" dirty="0">
                <a:solidFill>
                  <a:schemeClr val="bg1"/>
                </a:solidFill>
              </a:rPr>
              <a:t>wiki</a:t>
            </a:r>
            <a:r>
              <a:rPr lang="zh-CN" altLang="en-US" sz="2400" dirty="0">
                <a:solidFill>
                  <a:schemeClr val="bg1"/>
                </a:solidFill>
              </a:rPr>
              <a:t>）</a:t>
            </a:r>
          </a:p>
        </p:txBody>
      </p:sp>
    </p:spTree>
    <p:extLst>
      <p:ext uri="{BB962C8B-B14F-4D97-AF65-F5344CB8AC3E}">
        <p14:creationId xmlns:p14="http://schemas.microsoft.com/office/powerpoint/2010/main" val="3890658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平行四边形 79"/>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66330" y="417250"/>
            <a:ext cx="3488924" cy="710214"/>
            <a:chOff x="266330" y="417250"/>
            <a:chExt cx="3488924" cy="710214"/>
          </a:xfrm>
        </p:grpSpPr>
        <p:sp>
          <p:nvSpPr>
            <p:cNvPr id="30" name="平行四边形 29"/>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82168" y="453065"/>
              <a:ext cx="2079415" cy="523220"/>
            </a:xfrm>
            <a:prstGeom prst="rect">
              <a:avLst/>
            </a:prstGeom>
            <a:noFill/>
          </p:spPr>
          <p:txBody>
            <a:bodyPr wrap="none" rtlCol="0">
              <a:spAutoFit/>
            </a:bodyPr>
            <a:lstStyle/>
            <a:p>
              <a:r>
                <a:rPr lang="en-US" altLang="zh-CN" sz="2800" dirty="0" smtClean="0">
                  <a:solidFill>
                    <a:schemeClr val="bg1"/>
                  </a:solidFill>
                </a:rPr>
                <a:t>AR</a:t>
              </a:r>
              <a:r>
                <a:rPr lang="zh-CN" altLang="en-US" sz="2800" dirty="0" smtClean="0">
                  <a:solidFill>
                    <a:schemeClr val="bg1"/>
                  </a:solidFill>
                </a:rPr>
                <a:t>产业</a:t>
              </a:r>
              <a:r>
                <a:rPr lang="en-US" altLang="zh-CN" sz="2800" dirty="0" smtClean="0">
                  <a:solidFill>
                    <a:schemeClr val="bg1"/>
                  </a:solidFill>
                </a:rPr>
                <a:t>PPA</a:t>
              </a:r>
              <a:endParaRPr lang="zh-CN" altLang="en-US" sz="2800" dirty="0">
                <a:solidFill>
                  <a:schemeClr val="bg1"/>
                </a:solidFill>
              </a:endParaRPr>
            </a:p>
          </p:txBody>
        </p:sp>
      </p:grpSp>
      <p:sp>
        <p:nvSpPr>
          <p:cNvPr id="2" name="文本框 1"/>
          <p:cNvSpPr txBox="1"/>
          <p:nvPr/>
        </p:nvSpPr>
        <p:spPr>
          <a:xfrm>
            <a:off x="1317422" y="2587752"/>
            <a:ext cx="10185730" cy="1200329"/>
          </a:xfrm>
          <a:prstGeom prst="rect">
            <a:avLst/>
          </a:prstGeom>
          <a:noFill/>
        </p:spPr>
        <p:txBody>
          <a:bodyPr wrap="square" rtlCol="0">
            <a:spAutoFit/>
          </a:bodyPr>
          <a:lstStyle/>
          <a:p>
            <a:r>
              <a:rPr lang="en-US" altLang="zh-CN" sz="2400" smtClean="0">
                <a:solidFill>
                  <a:schemeClr val="bg1"/>
                </a:solidFill>
              </a:rPr>
              <a:t>1.</a:t>
            </a:r>
            <a:r>
              <a:rPr lang="zh-CN" altLang="en-US" sz="2400" smtClean="0">
                <a:solidFill>
                  <a:schemeClr val="bg1"/>
                </a:solidFill>
              </a:rPr>
              <a:t>处理</a:t>
            </a:r>
            <a:r>
              <a:rPr lang="zh-CN" altLang="en-US" sz="2400" dirty="0">
                <a:solidFill>
                  <a:schemeClr val="bg1"/>
                </a:solidFill>
              </a:rPr>
              <a:t>时间</a:t>
            </a:r>
          </a:p>
          <a:p>
            <a:r>
              <a:rPr lang="en-US" altLang="zh-CN" sz="2400" dirty="0">
                <a:solidFill>
                  <a:schemeClr val="bg1"/>
                </a:solidFill>
              </a:rPr>
              <a:t>2</a:t>
            </a:r>
            <a:r>
              <a:rPr lang="en-US" altLang="zh-CN" sz="2400" dirty="0" smtClean="0">
                <a:solidFill>
                  <a:schemeClr val="bg1"/>
                </a:solidFill>
              </a:rPr>
              <a:t>.</a:t>
            </a:r>
            <a:r>
              <a:rPr lang="zh-CN" altLang="en-US" sz="2400" dirty="0" smtClean="0">
                <a:solidFill>
                  <a:schemeClr val="bg1"/>
                </a:solidFill>
              </a:rPr>
              <a:t>用户</a:t>
            </a:r>
            <a:r>
              <a:rPr lang="zh-CN" altLang="en-US" sz="2400" dirty="0">
                <a:solidFill>
                  <a:schemeClr val="bg1"/>
                </a:solidFill>
              </a:rPr>
              <a:t>体验</a:t>
            </a:r>
          </a:p>
          <a:p>
            <a:r>
              <a:rPr lang="en-US" altLang="zh-CN" sz="2400" dirty="0" smtClean="0">
                <a:solidFill>
                  <a:schemeClr val="bg1"/>
                </a:solidFill>
              </a:rPr>
              <a:t>3.</a:t>
            </a:r>
            <a:r>
              <a:rPr lang="zh-CN" altLang="en-US" sz="2400" dirty="0" smtClean="0">
                <a:solidFill>
                  <a:schemeClr val="bg1"/>
                </a:solidFill>
              </a:rPr>
              <a:t>设备</a:t>
            </a:r>
            <a:r>
              <a:rPr lang="zh-CN" altLang="en-US" sz="2400" dirty="0">
                <a:solidFill>
                  <a:schemeClr val="bg1"/>
                </a:solidFill>
              </a:rPr>
              <a:t>大小、重量等</a:t>
            </a:r>
            <a:endParaRPr lang="zh-CN" altLang="en-US" sz="2400" dirty="0">
              <a:solidFill>
                <a:schemeClr val="bg1"/>
              </a:solidFill>
            </a:endParaRPr>
          </a:p>
        </p:txBody>
      </p:sp>
    </p:spTree>
    <p:extLst>
      <p:ext uri="{BB962C8B-B14F-4D97-AF65-F5344CB8AC3E}">
        <p14:creationId xmlns:p14="http://schemas.microsoft.com/office/powerpoint/2010/main" val="3071049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4629" y="2853589"/>
            <a:ext cx="7987229" cy="769441"/>
          </a:xfrm>
          <a:prstGeom prst="rect">
            <a:avLst/>
          </a:prstGeom>
          <a:noFill/>
        </p:spPr>
        <p:txBody>
          <a:bodyPr wrap="square" rtlCol="0">
            <a:spAutoFit/>
          </a:bodyPr>
          <a:lstStyle/>
          <a:p>
            <a:r>
              <a:rPr lang="zh-CN" altLang="en-US" sz="4400" dirty="0" smtClean="0">
                <a:solidFill>
                  <a:schemeClr val="bg1"/>
                </a:solidFill>
              </a:rPr>
              <a:t>本周进一步</a:t>
            </a:r>
            <a:r>
              <a:rPr lang="en-US" altLang="zh-CN" sz="4400" dirty="0" smtClean="0">
                <a:solidFill>
                  <a:schemeClr val="bg1"/>
                </a:solidFill>
              </a:rPr>
              <a:t>AR</a:t>
            </a:r>
            <a:r>
              <a:rPr lang="zh-CN" altLang="en-US" sz="4400" dirty="0" smtClean="0">
                <a:solidFill>
                  <a:schemeClr val="bg1"/>
                </a:solidFill>
              </a:rPr>
              <a:t>产业调研</a:t>
            </a:r>
            <a:endParaRPr lang="zh-CN" altLang="en-US" sz="4400" dirty="0">
              <a:solidFill>
                <a:schemeClr val="bg1"/>
              </a:solidFill>
            </a:endParaRPr>
          </a:p>
        </p:txBody>
      </p:sp>
    </p:spTree>
    <p:extLst>
      <p:ext uri="{BB962C8B-B14F-4D97-AF65-F5344CB8AC3E}">
        <p14:creationId xmlns:p14="http://schemas.microsoft.com/office/powerpoint/2010/main" val="963885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954107"/>
          </a:xfrm>
          <a:prstGeom prst="rect">
            <a:avLst/>
          </a:prstGeom>
          <a:noFill/>
        </p:spPr>
        <p:txBody>
          <a:bodyPr wrap="square" rtlCol="0">
            <a:spAutoFit/>
          </a:bodyPr>
          <a:lstStyle/>
          <a:p>
            <a:r>
              <a:rPr lang="zh-CN" altLang="en-US" sz="2800" dirty="0">
                <a:solidFill>
                  <a:schemeClr val="bg1"/>
                </a:solidFill>
              </a:rPr>
              <a:t>关于印发</a:t>
            </a:r>
            <a:r>
              <a:rPr lang="en-US" altLang="zh-CN" sz="2800" dirty="0">
                <a:solidFill>
                  <a:schemeClr val="bg1"/>
                </a:solidFill>
              </a:rPr>
              <a:t>《“</a:t>
            </a:r>
            <a:r>
              <a:rPr lang="zh-CN" altLang="en-US" sz="2800" dirty="0">
                <a:solidFill>
                  <a:schemeClr val="bg1"/>
                </a:solidFill>
              </a:rPr>
              <a:t>互联网</a:t>
            </a:r>
            <a:r>
              <a:rPr lang="en-US" altLang="zh-CN" sz="2800" dirty="0">
                <a:solidFill>
                  <a:schemeClr val="bg1"/>
                </a:solidFill>
              </a:rPr>
              <a:t>+”</a:t>
            </a:r>
            <a:r>
              <a:rPr lang="zh-CN" altLang="en-US" sz="2800" dirty="0">
                <a:solidFill>
                  <a:schemeClr val="bg1"/>
                </a:solidFill>
              </a:rPr>
              <a:t>人工智能三年行动实施方案</a:t>
            </a:r>
            <a:r>
              <a:rPr lang="en-US" altLang="zh-CN" sz="2800" dirty="0">
                <a:solidFill>
                  <a:schemeClr val="bg1"/>
                </a:solidFill>
              </a:rPr>
              <a:t>》</a:t>
            </a:r>
            <a:r>
              <a:rPr lang="zh-CN" altLang="en-US" sz="2800" dirty="0">
                <a:solidFill>
                  <a:schemeClr val="bg1"/>
                </a:solidFill>
              </a:rPr>
              <a:t>的</a:t>
            </a:r>
            <a:r>
              <a:rPr lang="zh-CN" altLang="en-US" sz="2800" dirty="0" smtClean="0">
                <a:solidFill>
                  <a:schemeClr val="bg1"/>
                </a:solidFill>
              </a:rPr>
              <a:t>通知：</a:t>
            </a:r>
            <a:endParaRPr lang="en-US" altLang="zh-CN" sz="2800" dirty="0" smtClean="0">
              <a:solidFill>
                <a:schemeClr val="bg1"/>
              </a:solidFill>
            </a:endParaRPr>
          </a:p>
          <a:p>
            <a:endParaRPr lang="zh-CN" altLang="en-US" sz="2800" dirty="0">
              <a:solidFill>
                <a:schemeClr val="bg1"/>
              </a:solidFill>
            </a:endParaRPr>
          </a:p>
        </p:txBody>
      </p:sp>
      <p:sp>
        <p:nvSpPr>
          <p:cNvPr id="11" name="文本框 10"/>
          <p:cNvSpPr txBox="1"/>
          <p:nvPr/>
        </p:nvSpPr>
        <p:spPr>
          <a:xfrm>
            <a:off x="472440" y="2183125"/>
            <a:ext cx="11247119" cy="3970318"/>
          </a:xfrm>
          <a:prstGeom prst="rect">
            <a:avLst/>
          </a:prstGeom>
          <a:noFill/>
        </p:spPr>
        <p:txBody>
          <a:bodyPr wrap="square" rtlCol="0">
            <a:spAutoFit/>
          </a:bodyPr>
          <a:lstStyle/>
          <a:p>
            <a:r>
              <a:rPr lang="zh-CN" altLang="en-US" b="1" dirty="0">
                <a:solidFill>
                  <a:schemeClr val="bg1"/>
                </a:solidFill>
              </a:rPr>
              <a:t>第五章　构建具有国际竞争力的现代产业技术体系</a:t>
            </a:r>
          </a:p>
          <a:p>
            <a:r>
              <a:rPr lang="zh-CN" altLang="en-US" b="1" dirty="0" smtClean="0">
                <a:solidFill>
                  <a:srgbClr val="ED7D31"/>
                </a:solidFill>
              </a:rPr>
              <a:t>二</a:t>
            </a:r>
            <a:r>
              <a:rPr lang="zh-CN" altLang="en-US" b="1" dirty="0">
                <a:solidFill>
                  <a:srgbClr val="ED7D31"/>
                </a:solidFill>
              </a:rPr>
              <a:t>、发展新一代信息技术</a:t>
            </a:r>
          </a:p>
          <a:p>
            <a:r>
              <a:rPr lang="en-US" altLang="zh-CN" b="1" dirty="0" smtClean="0">
                <a:solidFill>
                  <a:schemeClr val="bg1"/>
                </a:solidFill>
              </a:rPr>
              <a:t>        </a:t>
            </a:r>
            <a:r>
              <a:rPr lang="zh-CN" altLang="en-US" b="1" dirty="0" smtClean="0">
                <a:solidFill>
                  <a:schemeClr val="bg1"/>
                </a:solidFill>
              </a:rPr>
              <a:t>大力发展泛在</a:t>
            </a:r>
            <a:r>
              <a:rPr lang="zh-CN" altLang="en-US" b="1" dirty="0">
                <a:solidFill>
                  <a:schemeClr val="bg1"/>
                </a:solidFill>
              </a:rPr>
              <a:t>融合、绿色宽带、安全智能的新一代信息技术，研发新一代互联网技术，保障网络空间安全，促进信息技术向各行业广泛渗透与深度融合。发展先进计算技术，重点加强</a:t>
            </a:r>
            <a:r>
              <a:rPr lang="en-US" altLang="zh-CN" b="1" dirty="0">
                <a:solidFill>
                  <a:schemeClr val="bg1"/>
                </a:solidFill>
              </a:rPr>
              <a:t>E</a:t>
            </a:r>
            <a:r>
              <a:rPr lang="zh-CN" altLang="en-US" b="1" dirty="0">
                <a:solidFill>
                  <a:schemeClr val="bg1"/>
                </a:solidFill>
              </a:rPr>
              <a:t>级（百亿亿次级）计算、云计算、量子计算、人本计算、异构计算、智能计算、机器学习等技术研发及应用；发展网络与通信技术，重点加强一体化融合网络、软件定义网络</a:t>
            </a:r>
            <a:r>
              <a:rPr lang="en-US" altLang="zh-CN" b="1" dirty="0">
                <a:solidFill>
                  <a:schemeClr val="bg1"/>
                </a:solidFill>
              </a:rPr>
              <a:t>/</a:t>
            </a:r>
            <a:r>
              <a:rPr lang="zh-CN" altLang="en-US" b="1" dirty="0">
                <a:solidFill>
                  <a:schemeClr val="bg1"/>
                </a:solidFill>
              </a:rPr>
              <a:t>网络功能虚拟化、超高速超大容量超长距离光通信、无线移动通信、太赫兹通信、可见光通信等技术研发及应用；发展自然人机交互技术，重点是智能感知与认知、</a:t>
            </a:r>
            <a:r>
              <a:rPr lang="zh-CN" altLang="en-US" b="1" dirty="0">
                <a:solidFill>
                  <a:srgbClr val="ED7D31"/>
                </a:solidFill>
              </a:rPr>
              <a:t>虚实融合与自然交互</a:t>
            </a:r>
            <a:r>
              <a:rPr lang="zh-CN" altLang="en-US" b="1" dirty="0">
                <a:solidFill>
                  <a:schemeClr val="bg1"/>
                </a:solidFill>
              </a:rPr>
              <a:t>、语义理解和智慧决策、云端融合交互和可穿戴等技术研发及应用。发展微电子和光电子技术，重点加强极低功耗芯片、新型传感器、第三代半导体芯片和硅基光电子、混合光电子、微波光电子等技术与器</a:t>
            </a:r>
            <a:r>
              <a:rPr lang="zh-CN" altLang="en-US" b="1" dirty="0" smtClean="0">
                <a:solidFill>
                  <a:schemeClr val="bg1"/>
                </a:solidFill>
              </a:rPr>
              <a:t>件的研发</a:t>
            </a:r>
            <a:endParaRPr lang="zh-CN" altLang="en-US" b="1" dirty="0">
              <a:solidFill>
                <a:schemeClr val="bg1"/>
              </a:solidFill>
            </a:endParaRPr>
          </a:p>
          <a:p>
            <a:r>
              <a:rPr lang="zh-CN" altLang="en-US" b="1" dirty="0">
                <a:solidFill>
                  <a:srgbClr val="ED7D31"/>
                </a:solidFill>
              </a:rPr>
              <a:t>专栏</a:t>
            </a:r>
            <a:r>
              <a:rPr lang="en-US" altLang="zh-CN" b="1" dirty="0">
                <a:solidFill>
                  <a:srgbClr val="ED7D31"/>
                </a:solidFill>
              </a:rPr>
              <a:t>5</a:t>
            </a:r>
            <a:r>
              <a:rPr lang="zh-CN" altLang="en-US" b="1" dirty="0">
                <a:solidFill>
                  <a:srgbClr val="ED7D31"/>
                </a:solidFill>
              </a:rPr>
              <a:t>　新一代信息技术</a:t>
            </a:r>
          </a:p>
          <a:p>
            <a:r>
              <a:rPr lang="en-US" altLang="zh-CN" b="1" dirty="0">
                <a:solidFill>
                  <a:srgbClr val="ED7D31"/>
                </a:solidFill>
              </a:rPr>
              <a:t>9.</a:t>
            </a:r>
            <a:r>
              <a:rPr lang="zh-CN" altLang="en-US" b="1" dirty="0">
                <a:solidFill>
                  <a:srgbClr val="ED7D31"/>
                </a:solidFill>
              </a:rPr>
              <a:t>虚拟现实与增强现实。突破虚实融合渲染、真三维呈现、实时定位注册、适人性虚拟现实技术等一批关键技术，形成高性能真三维显示器、智能眼镜、动作捕捉和分析系统、个性化虚拟现实整套装置等具有自主知识产权的核心设备。基本形成虚拟现实与增强现实技术在显示、交互、内容、接口等方面的规范标准。在工业、医疗、文化、娱乐等行业实现专业化和大众化的示范应用，培育虚拟现实与增强现实产业。</a:t>
            </a:r>
            <a:endParaRPr lang="en-US" altLang="zh-CN" b="1" dirty="0">
              <a:solidFill>
                <a:srgbClr val="ED7D31"/>
              </a:solidFill>
            </a:endParaRPr>
          </a:p>
        </p:txBody>
      </p:sp>
      <p:sp>
        <p:nvSpPr>
          <p:cNvPr id="5" name="矩形 4"/>
          <p:cNvSpPr/>
          <p:nvPr/>
        </p:nvSpPr>
        <p:spPr>
          <a:xfrm>
            <a:off x="276875" y="1640026"/>
            <a:ext cx="3249852" cy="369332"/>
          </a:xfrm>
          <a:prstGeom prst="rect">
            <a:avLst/>
          </a:prstGeom>
        </p:spPr>
        <p:txBody>
          <a:bodyPr wrap="none">
            <a:spAutoFit/>
          </a:bodyPr>
          <a:lstStyle/>
          <a:p>
            <a:r>
              <a:rPr lang="zh-CN" altLang="is-IS" dirty="0">
                <a:solidFill>
                  <a:schemeClr val="bg1"/>
                </a:solidFill>
              </a:rPr>
              <a:t>国家发展改革委 </a:t>
            </a:r>
            <a:r>
              <a:rPr lang="is-IS" altLang="zh-CN" dirty="0">
                <a:solidFill>
                  <a:schemeClr val="bg1"/>
                </a:solidFill>
              </a:rPr>
              <a:t>(</a:t>
            </a:r>
            <a:r>
              <a:rPr lang="is-IS" altLang="zh-CN" dirty="0" smtClean="0">
                <a:solidFill>
                  <a:schemeClr val="bg1"/>
                </a:solidFill>
              </a:rPr>
              <a:t>2016</a:t>
            </a:r>
            <a:r>
              <a:rPr lang="en-US" altLang="zh-CN" dirty="0" smtClean="0">
                <a:solidFill>
                  <a:schemeClr val="bg1"/>
                </a:solidFill>
              </a:rPr>
              <a:t>-</a:t>
            </a:r>
            <a:r>
              <a:rPr lang="is-IS" altLang="zh-CN" dirty="0" smtClean="0">
                <a:solidFill>
                  <a:schemeClr val="bg1"/>
                </a:solidFill>
              </a:rPr>
              <a:t> </a:t>
            </a:r>
            <a:r>
              <a:rPr lang="is-IS" altLang="zh-CN" dirty="0">
                <a:solidFill>
                  <a:schemeClr val="bg1"/>
                </a:solidFill>
              </a:rPr>
              <a:t>05-18)</a:t>
            </a:r>
            <a:endParaRPr lang="zh-CN" altLang="en-US" dirty="0">
              <a:solidFill>
                <a:schemeClr val="bg1"/>
              </a:solidFill>
            </a:endParaRPr>
          </a:p>
        </p:txBody>
      </p:sp>
    </p:spTree>
    <p:extLst>
      <p:ext uri="{BB962C8B-B14F-4D97-AF65-F5344CB8AC3E}">
        <p14:creationId xmlns:p14="http://schemas.microsoft.com/office/powerpoint/2010/main" val="2018354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相关政策</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文本框 8"/>
          <p:cNvSpPr txBox="1"/>
          <p:nvPr/>
        </p:nvSpPr>
        <p:spPr>
          <a:xfrm>
            <a:off x="156602" y="1125136"/>
            <a:ext cx="10102966" cy="523220"/>
          </a:xfrm>
          <a:prstGeom prst="rect">
            <a:avLst/>
          </a:prstGeom>
          <a:noFill/>
        </p:spPr>
        <p:txBody>
          <a:bodyPr wrap="square" rtlCol="0">
            <a:spAutoFit/>
          </a:bodyPr>
          <a:lstStyle/>
          <a:p>
            <a:r>
              <a:rPr lang="en-US" altLang="zh-CN" sz="2800" dirty="0">
                <a:solidFill>
                  <a:schemeClr val="bg1"/>
                </a:solidFill>
              </a:rPr>
              <a:t>《</a:t>
            </a:r>
            <a:r>
              <a:rPr lang="zh-CN" altLang="en-US" sz="2800" dirty="0">
                <a:solidFill>
                  <a:schemeClr val="bg1"/>
                </a:solidFill>
              </a:rPr>
              <a:t>关于促进移动互联网健康有序发展的意见</a:t>
            </a:r>
            <a:r>
              <a:rPr lang="en-US" altLang="zh-CN" sz="2800" dirty="0">
                <a:solidFill>
                  <a:schemeClr val="bg1"/>
                </a:solidFill>
              </a:rPr>
              <a:t>》</a:t>
            </a:r>
            <a:endParaRPr lang="zh-CN" altLang="en-US" sz="2800" dirty="0">
              <a:solidFill>
                <a:schemeClr val="bg1"/>
              </a:solidFill>
            </a:endParaRPr>
          </a:p>
        </p:txBody>
      </p:sp>
      <p:sp>
        <p:nvSpPr>
          <p:cNvPr id="11" name="文本框 10"/>
          <p:cNvSpPr txBox="1"/>
          <p:nvPr/>
        </p:nvSpPr>
        <p:spPr>
          <a:xfrm>
            <a:off x="522570" y="2199837"/>
            <a:ext cx="11247119" cy="3970318"/>
          </a:xfrm>
          <a:prstGeom prst="rect">
            <a:avLst/>
          </a:prstGeom>
          <a:noFill/>
        </p:spPr>
        <p:txBody>
          <a:bodyPr wrap="square" rtlCol="0">
            <a:spAutoFit/>
          </a:bodyPr>
          <a:lstStyle/>
          <a:p>
            <a:r>
              <a:rPr lang="zh-CN" altLang="en-US" dirty="0">
                <a:solidFill>
                  <a:srgbClr val="ED7D31"/>
                </a:solidFill>
              </a:rPr>
              <a:t>二、</a:t>
            </a:r>
            <a:r>
              <a:rPr lang="zh-CN" altLang="en-US" dirty="0" smtClean="0">
                <a:solidFill>
                  <a:srgbClr val="ED7D31"/>
                </a:solidFill>
              </a:rPr>
              <a:t>推动移动互联网创新发展</a:t>
            </a:r>
            <a:endParaRPr lang="zh-CN" altLang="en-US" dirty="0">
              <a:solidFill>
                <a:srgbClr val="ED7D31"/>
              </a:solidFill>
            </a:endParaRPr>
          </a:p>
          <a:p>
            <a:r>
              <a:rPr lang="en-US" altLang="zh-CN" dirty="0">
                <a:solidFill>
                  <a:schemeClr val="bg1"/>
                </a:solidFill>
              </a:rPr>
              <a:t>6</a:t>
            </a:r>
            <a:r>
              <a:rPr lang="zh-CN" altLang="en-US" dirty="0">
                <a:solidFill>
                  <a:schemeClr val="bg1"/>
                </a:solidFill>
              </a:rPr>
              <a:t>．实现核心技术系统性突破。坚定不移实施创新驱动发展战略，在科研投入上集中力量办大事，加快移动芯片、移动操作系统、智能传感器、位置服务等核心技术突破和成果转化，推动核心软硬件、开发环境、外接设备等系列标准制定，加紧人工智能、虚拟现实、</a:t>
            </a:r>
            <a:r>
              <a:rPr lang="zh-CN" altLang="en-US" dirty="0">
                <a:solidFill>
                  <a:schemeClr val="accent2"/>
                </a:solidFill>
              </a:rPr>
              <a:t>增强现实</a:t>
            </a:r>
            <a:r>
              <a:rPr lang="zh-CN" altLang="en-US" dirty="0">
                <a:solidFill>
                  <a:schemeClr val="bg1"/>
                </a:solidFill>
              </a:rPr>
              <a:t>、微机电系统等新兴移动互联网关键技术布局，尽快实现部分前沿技术、颠覆性技术在全球率先取得突破。落实企业研发费用加计扣除政策，创新核心技术研发投入机制，探索关键核心技术市场化揭榜攻关，着力提升我国骨干企业、科研机构在全球核心技术开源社区中的贡献和话语权，积极推动核心技术开源中国社区建设。</a:t>
            </a:r>
          </a:p>
          <a:p>
            <a:endParaRPr lang="en-US" altLang="zh-CN" dirty="0">
              <a:solidFill>
                <a:schemeClr val="bg1"/>
              </a:solidFill>
            </a:endParaRPr>
          </a:p>
          <a:p>
            <a:r>
              <a:rPr lang="zh-CN" altLang="en-US" dirty="0" smtClean="0">
                <a:solidFill>
                  <a:schemeClr val="bg1"/>
                </a:solidFill>
              </a:rPr>
              <a:t> </a:t>
            </a:r>
            <a:r>
              <a:rPr lang="zh-CN" altLang="en-US" dirty="0">
                <a:solidFill>
                  <a:srgbClr val="ED7D31"/>
                </a:solidFill>
              </a:rPr>
              <a:t>四、提升终端产品智能化水平</a:t>
            </a:r>
          </a:p>
          <a:p>
            <a:r>
              <a:rPr lang="zh-CN" altLang="en-US" dirty="0" smtClean="0">
                <a:solidFill>
                  <a:srgbClr val="ED7D31"/>
                </a:solidFill>
              </a:rPr>
              <a:t>  </a:t>
            </a:r>
            <a:r>
              <a:rPr lang="en-US" altLang="zh-CN" dirty="0">
                <a:solidFill>
                  <a:srgbClr val="ED7D31"/>
                </a:solidFill>
              </a:rPr>
              <a:t>(</a:t>
            </a:r>
            <a:r>
              <a:rPr lang="zh-CN" altLang="en-US" dirty="0">
                <a:solidFill>
                  <a:srgbClr val="ED7D31"/>
                </a:solidFill>
              </a:rPr>
              <a:t>八</a:t>
            </a:r>
            <a:r>
              <a:rPr lang="en-US" altLang="zh-CN" dirty="0">
                <a:solidFill>
                  <a:srgbClr val="ED7D31"/>
                </a:solidFill>
              </a:rPr>
              <a:t>)</a:t>
            </a:r>
            <a:r>
              <a:rPr lang="zh-CN" altLang="en-US" dirty="0">
                <a:solidFill>
                  <a:srgbClr val="ED7D31"/>
                </a:solidFill>
              </a:rPr>
              <a:t>智能可穿戴设备发展工程</a:t>
            </a:r>
          </a:p>
          <a:p>
            <a:r>
              <a:rPr lang="zh-CN" altLang="en-US" dirty="0">
                <a:solidFill>
                  <a:schemeClr val="bg1"/>
                </a:solidFill>
              </a:rPr>
              <a:t>突破轻量级操作系统、低功耗高性能芯片、柔性显示、 高密度储能、快速无线充电、虚拟现实和</a:t>
            </a:r>
            <a:r>
              <a:rPr lang="zh-CN" altLang="en-US" dirty="0">
                <a:solidFill>
                  <a:srgbClr val="ED7D31"/>
                </a:solidFill>
              </a:rPr>
              <a:t>增强现实</a:t>
            </a:r>
            <a:r>
              <a:rPr lang="zh-CN" altLang="en-US" dirty="0">
                <a:solidFill>
                  <a:schemeClr val="bg1"/>
                </a:solidFill>
              </a:rPr>
              <a:t>等关键技术，</a:t>
            </a:r>
            <a:r>
              <a:rPr lang="zh-CN" altLang="en-US" dirty="0">
                <a:solidFill>
                  <a:srgbClr val="ED7D31"/>
                </a:solidFill>
              </a:rPr>
              <a:t>加快技术成果在智能可穿戴设备中的应用。</a:t>
            </a:r>
            <a:r>
              <a:rPr lang="zh-CN" altLang="en-US" dirty="0" smtClean="0">
                <a:solidFill>
                  <a:srgbClr val="ED7D31"/>
                </a:solidFill>
              </a:rPr>
              <a:t>鼓励企业面向</a:t>
            </a:r>
            <a:r>
              <a:rPr lang="zh-CN" altLang="en-US" dirty="0">
                <a:solidFill>
                  <a:srgbClr val="ED7D31"/>
                </a:solidFill>
              </a:rPr>
              <a:t>健康、医疗、体育、人身安全、工业、商业等领域，积极 开展差异化细分市场需求分析，促进应用人工智能技术的可 穿戴设备创新，大力丰富应用服务，提升用户体验。</a:t>
            </a:r>
          </a:p>
        </p:txBody>
      </p:sp>
      <p:sp>
        <p:nvSpPr>
          <p:cNvPr id="5" name="矩形 4"/>
          <p:cNvSpPr/>
          <p:nvPr/>
        </p:nvSpPr>
        <p:spPr>
          <a:xfrm>
            <a:off x="419085" y="1673449"/>
            <a:ext cx="4641078" cy="369332"/>
          </a:xfrm>
          <a:prstGeom prst="rect">
            <a:avLst/>
          </a:prstGeom>
        </p:spPr>
        <p:txBody>
          <a:bodyPr wrap="none">
            <a:spAutoFit/>
          </a:bodyPr>
          <a:lstStyle/>
          <a:p>
            <a:r>
              <a:rPr lang="zh-TW" altLang="en-US" dirty="0" smtClean="0">
                <a:solidFill>
                  <a:schemeClr val="bg1"/>
                </a:solidFill>
              </a:rPr>
              <a:t>中共中央办公厅国务院办公厅</a:t>
            </a:r>
            <a:r>
              <a:rPr lang="en-US" altLang="zh-TW" dirty="0">
                <a:solidFill>
                  <a:schemeClr val="bg1"/>
                </a:solidFill>
              </a:rPr>
              <a:t>(2017, 01-15</a:t>
            </a:r>
            <a:r>
              <a:rPr lang="en-US" altLang="zh-TW"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371985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1803</TotalTime>
  <Words>2481</Words>
  <Application>Microsoft Office PowerPoint</Application>
  <PresentationFormat>宽屏</PresentationFormat>
  <Paragraphs>170</Paragraphs>
  <Slides>27</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等线</vt:lpstr>
      <vt:lpstr>华康俪金黑W8(P)</vt:lpstr>
      <vt:lpstr>华文细黑</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Year</cp:lastModifiedBy>
  <cp:revision>153</cp:revision>
  <dcterms:created xsi:type="dcterms:W3CDTF">2016-04-24T08:41:49Z</dcterms:created>
  <dcterms:modified xsi:type="dcterms:W3CDTF">2017-10-20T02:47:44Z</dcterms:modified>
</cp:coreProperties>
</file>